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22.xml" ContentType="application/vnd.openxmlformats-officedocument.presentationml.slid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slides/slide8.xml" ContentType="application/vnd.openxmlformats-officedocument.presentationml.slide+xml"/>
  <Override PartName="/ppt/slides/slide29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1.xml" ContentType="application/vnd.openxmlformats-officedocument.presentationml.slide+xml"/>
  <Override PartName="/docProps/core.xml" ContentType="application/vnd.openxmlformats-package.core-properties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slides/slide31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notesMasterIdLst>
    <p:notesMasterId r:id="rId3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12192000" cy="6858000"/>
  <p:notesSz cx="12192000" cy="6858000"/>
  <p:defaultTextStyle>
    <a:defPPr>
      <a:defRPr lang="fr-F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BE28983D-9D85-21E1-827B-8D1FA9EA90EA}">
  <a:tblStyle styleId="{BE28983D-9D85-21E1-827B-8D1FA9EA90EA}" styleName="Medium Style 2 - Accent 1">
    <a:wholeTbl>
      <a:tcTxStyle>
        <a:fontRef idx="minor"/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/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/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/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/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1">
      <p:cViewPr varScale="1">
        <p:scale>
          <a:sx n="104" d="100"/>
          <a:sy n="104" d="100"/>
        </p:scale>
        <p:origin x="-1235" y="-89"/>
      </p:cViewPr>
      <p:guideLst>
        <p:guide pos="2366" orient="horz"/>
        <p:guide pos="2808"/>
      </p:guideLst>
    </p:cSldViewPr>
  </p:slideViewPr>
  <p:gridSpacing cx="46800" cy="468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 /><Relationship Id="rId37" Type="http://schemas.openxmlformats.org/officeDocument/2006/relationships/tableStyles" Target="tableStyles.xml" /><Relationship Id="rId3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fr-FR"/>
              <a:t/>
            </a:fld>
            <a:endParaRPr lang="fr-FR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fr-FR"/>
              <a:t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Bonjour et merci de participer à cette présentation.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Je suis Nordine Oural, étudiant OpenClassRoom en formation DataScientist.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Aujourd’hui je vais vous présenter mes travaux concernant le projet numéro 3 de mon parcours.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Click icon to add picture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1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523902" y="615638"/>
            <a:ext cx="11151219" cy="2570656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fr-FR" sz="3600">
                <a:solidFill>
                  <a:srgbClr val="7451EB"/>
                </a:solidFill>
                <a:latin typeface="Inter"/>
                <a:cs typeface="Inter"/>
              </a:rPr>
              <a:t>Projet 5</a:t>
            </a:r>
            <a:br>
              <a:rPr lang="fr-FR" sz="3600">
                <a:solidFill>
                  <a:srgbClr val="7451EB"/>
                </a:solidFill>
                <a:latin typeface="Inter"/>
                <a:cs typeface="Inter"/>
              </a:rPr>
            </a:br>
            <a:br>
              <a:rPr lang="fr-FR" sz="3600">
                <a:solidFill>
                  <a:srgbClr val="7451EB"/>
                </a:solidFill>
                <a:latin typeface="Inter"/>
                <a:cs typeface="Inter"/>
              </a:rPr>
            </a:br>
            <a:r>
              <a:rPr lang="fr-FR" sz="3200" b="0" i="0" u="sng" strike="noStrike" cap="none" spc="0">
                <a:solidFill>
                  <a:srgbClr val="7451EB"/>
                </a:solidFill>
                <a:latin typeface="Inter"/>
                <a:ea typeface="Inter"/>
                <a:cs typeface="Inter"/>
              </a:rPr>
              <a:t>Classifiez automatiquement des biens de consommation</a:t>
            </a:r>
            <a:br>
              <a:rPr lang="fr-FR" sz="3600" b="0" u="sng">
                <a:solidFill>
                  <a:srgbClr val="7451EB"/>
                </a:solidFill>
                <a:latin typeface="Inter"/>
                <a:cs typeface="Inter"/>
              </a:rPr>
            </a:br>
            <a:br>
              <a:rPr lang="fr-FR" sz="3600">
                <a:solidFill>
                  <a:srgbClr val="7451EB"/>
                </a:solidFill>
                <a:latin typeface="Inter"/>
                <a:cs typeface="Inter"/>
              </a:rPr>
            </a:br>
            <a:r>
              <a:rPr lang="fr-FR" sz="3600">
                <a:solidFill>
                  <a:srgbClr val="7451EB"/>
                </a:solidFill>
                <a:latin typeface="Inter"/>
                <a:cs typeface="Inter"/>
              </a:rPr>
              <a:t>Parcours Data Scientist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523999" y="3602037"/>
            <a:ext cx="9144000" cy="243820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5000" lnSpcReduction="3000"/>
          </a:bodyPr>
          <a:lstStyle/>
          <a:p>
            <a:pPr>
              <a:defRPr/>
            </a:pPr>
            <a:endParaRPr lang="fr-FR"/>
          </a:p>
          <a:p>
            <a:pPr>
              <a:defRPr/>
            </a:pPr>
            <a:r>
              <a:rPr lang="fr-FR" b="1"/>
              <a:t>Nordine OURAL</a:t>
            </a:r>
            <a:endParaRPr b="1"/>
          </a:p>
          <a:p>
            <a:pPr>
              <a:defRPr/>
            </a:pPr>
            <a:r>
              <a:rPr lang="fr-FR"/>
              <a:t>08/06/2023</a:t>
            </a:r>
            <a:endParaRPr lang="fr-FR"/>
          </a:p>
          <a:p>
            <a:pPr>
              <a:defRPr/>
            </a:pPr>
            <a:endParaRPr lang="fr-FR"/>
          </a:p>
          <a:p>
            <a:pPr>
              <a:defRPr/>
            </a:pPr>
            <a:r>
              <a:rPr lang="fr-FR"/>
              <a:t>Mentor : </a:t>
            </a:r>
            <a:r>
              <a:rPr lang="fr-FR" b="1"/>
              <a:t>Amine Hadj-Youcef</a:t>
            </a:r>
            <a:endParaRPr lang="fr-FR"/>
          </a:p>
          <a:p>
            <a:pPr>
              <a:defRPr/>
            </a:pPr>
            <a:endParaRPr lang="fr-FR"/>
          </a:p>
        </p:txBody>
      </p:sp>
      <p:pic>
        <p:nvPicPr>
          <p:cNvPr id="9348732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236747" y="5940986"/>
            <a:ext cx="758972" cy="758972"/>
          </a:xfrm>
          <a:prstGeom prst="rect">
            <a:avLst/>
          </a:prstGeom>
        </p:spPr>
      </p:pic>
      <p:pic>
        <p:nvPicPr>
          <p:cNvPr id="49967475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-81747" y="5781422"/>
            <a:ext cx="1360364" cy="918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65938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3"/>
            <a:ext cx="10515600" cy="105147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400">
                <a:solidFill>
                  <a:srgbClr val="7451EB"/>
                </a:solidFill>
              </a:rPr>
              <a:t>Résultats de l’étude : comparaison avec KMeans</a:t>
            </a:r>
            <a:endParaRPr sz="4400">
              <a:solidFill>
                <a:srgbClr val="7451EB"/>
              </a:solidFill>
            </a:endParaRPr>
          </a:p>
        </p:txBody>
      </p:sp>
      <p:sp>
        <p:nvSpPr>
          <p:cNvPr id="182938890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5A96BF7-CD5C-1888-4B56-622EDB339277}" type="slidenum">
              <a:rPr lang="fr-FR"/>
              <a:t/>
            </a:fld>
            <a:endParaRPr lang="fr-FR"/>
          </a:p>
        </p:txBody>
      </p:sp>
      <p:sp>
        <p:nvSpPr>
          <p:cNvPr id="76643465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7" y="1510200"/>
            <a:ext cx="10515600" cy="494756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Comparaison de la distribution  réelle avec un clustering KMeans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Score ARI : </a:t>
            </a:r>
            <a:r>
              <a:rPr lang="fr-FR" sz="28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0.6527944357381641</a:t>
            </a:r>
            <a:endParaRPr/>
          </a:p>
        </p:txBody>
      </p:sp>
      <p:pic>
        <p:nvPicPr>
          <p:cNvPr id="131511577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479999" y="2325139"/>
            <a:ext cx="5094074" cy="3440327"/>
          </a:xfrm>
          <a:prstGeom prst="rect">
            <a:avLst/>
          </a:prstGeom>
        </p:spPr>
      </p:pic>
      <p:pic>
        <p:nvPicPr>
          <p:cNvPr id="195870384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08074" y="2325139"/>
            <a:ext cx="5155124" cy="3490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795264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3"/>
            <a:ext cx="10515600" cy="105147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400">
                <a:solidFill>
                  <a:srgbClr val="7451EB"/>
                </a:solidFill>
              </a:rPr>
              <a:t>Résultats de l’étude : matrice de confusion</a:t>
            </a:r>
            <a:endParaRPr sz="4400">
              <a:solidFill>
                <a:srgbClr val="7451EB"/>
              </a:solidFill>
            </a:endParaRPr>
          </a:p>
        </p:txBody>
      </p:sp>
      <p:sp>
        <p:nvSpPr>
          <p:cNvPr id="123867882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847AD78-F8A1-5D6D-DB47-3BC3F60D02F8}" type="slidenum">
              <a:rPr lang="fr-FR"/>
              <a:t/>
            </a:fld>
            <a:endParaRPr lang="fr-FR"/>
          </a:p>
        </p:txBody>
      </p:sp>
      <p:sp>
        <p:nvSpPr>
          <p:cNvPr id="91792239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7" y="1510200"/>
            <a:ext cx="10515600" cy="494756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pic>
        <p:nvPicPr>
          <p:cNvPr id="66291964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479999" y="2001599"/>
            <a:ext cx="5673773" cy="2987099"/>
          </a:xfrm>
          <a:prstGeom prst="rect">
            <a:avLst/>
          </a:prstGeom>
        </p:spPr>
      </p:pic>
      <p:pic>
        <p:nvPicPr>
          <p:cNvPr id="196189381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657599" y="2001599"/>
            <a:ext cx="5162549" cy="2162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119415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237DE0D-A4EF-A93C-5F67-CA9C682A2402}" type="slidenum">
              <a:rPr lang="fr-FR"/>
              <a:t/>
            </a:fld>
            <a:endParaRPr lang="fr-FR"/>
          </a:p>
        </p:txBody>
      </p:sp>
      <p:sp>
        <p:nvSpPr>
          <p:cNvPr id="1865044824" name="Title 1"/>
          <p:cNvSpPr>
            <a:spLocks noGrp="1"/>
          </p:cNvSpPr>
          <p:nvPr/>
        </p:nvSpPr>
        <p:spPr bwMode="auto">
          <a:xfrm>
            <a:off x="990599" y="2867400"/>
            <a:ext cx="10515600" cy="1325562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55000" lnSpcReduction="9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fr-FR" sz="7200" b="0" i="0" u="none" strike="noStrike" cap="none" spc="0">
                <a:solidFill>
                  <a:srgbClr val="7451EB"/>
                </a:solidFill>
                <a:latin typeface="Arial"/>
                <a:ea typeface="Arial"/>
                <a:cs typeface="Arial"/>
              </a:rPr>
              <a:t>Etude de faisabilité de classification des images</a:t>
            </a:r>
            <a:endParaRPr sz="7200">
              <a:solidFill>
                <a:srgbClr val="7451EB"/>
              </a:solidFill>
            </a:endParaRPr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995105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2"/>
            <a:ext cx="10515600" cy="1051472"/>
          </a:xfrm>
        </p:spPr>
        <p:txBody>
          <a:bodyPr/>
          <a:lstStyle/>
          <a:p>
            <a:pPr>
              <a:defRPr/>
            </a:pPr>
            <a:r>
              <a:rPr lang="fr-FR" sz="4400" b="0" i="0" u="none" strike="noStrike" cap="none" spc="0">
                <a:solidFill>
                  <a:srgbClr val="7451EB"/>
                </a:solidFill>
                <a:latin typeface="Arial"/>
                <a:ea typeface="Arial"/>
                <a:cs typeface="Arial"/>
              </a:rPr>
              <a:t>Vectorisation des images</a:t>
            </a:r>
            <a:r>
              <a:rPr sz="4400">
                <a:solidFill>
                  <a:srgbClr val="7451EB"/>
                </a:solidFill>
              </a:rPr>
              <a:t> : SIFT</a:t>
            </a:r>
            <a:endParaRPr sz="4400">
              <a:solidFill>
                <a:srgbClr val="7451EB"/>
              </a:solidFill>
            </a:endParaRPr>
          </a:p>
        </p:txBody>
      </p:sp>
      <p:sp>
        <p:nvSpPr>
          <p:cNvPr id="155964953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BAF7A07-A02E-5BD6-416C-3FDCCE9533B9}" type="slidenum">
              <a:rPr lang="fr-FR"/>
              <a:t/>
            </a:fld>
            <a:endParaRPr lang="fr-FR"/>
          </a:p>
        </p:txBody>
      </p:sp>
      <p:sp>
        <p:nvSpPr>
          <p:cNvPr id="209181063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7" y="1229400"/>
            <a:ext cx="10515600" cy="494756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lvl="0">
              <a:defRPr/>
            </a:pPr>
            <a:r>
              <a:rPr lang="fr-FR" sz="30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Utilisation de OpenCV et plus particulièrement de </a:t>
            </a:r>
            <a:r>
              <a:rPr lang="fr-FR" sz="3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equalizeHist</a:t>
            </a:r>
            <a:endParaRPr sz="2600"/>
          </a:p>
          <a:p>
            <a:pPr lvl="0">
              <a:defRPr/>
            </a:pPr>
            <a:r>
              <a:rPr sz="3000"/>
              <a:t>Détection des features pour chaque image</a:t>
            </a:r>
            <a:endParaRPr sz="2600"/>
          </a:p>
          <a:p>
            <a:pPr lvl="0">
              <a:defRPr/>
            </a:pPr>
            <a:r>
              <a:rPr sz="3000"/>
              <a:t>Clustering de tous les features dans 7*100 clusters</a:t>
            </a:r>
            <a:endParaRPr sz="2600"/>
          </a:p>
          <a:p>
            <a:pPr lvl="0">
              <a:defRPr/>
            </a:pPr>
            <a:r>
              <a:rPr sz="3000"/>
              <a:t>Pour chaque image : normalisation du nombre de features par clusters</a:t>
            </a:r>
            <a:endParaRPr/>
          </a:p>
          <a:p>
            <a:pPr lvl="0">
              <a:defRPr/>
            </a:pPr>
            <a:r>
              <a:rPr/>
              <a:t>Récupération de vecteurs de dimension 700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980015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2"/>
            <a:ext cx="10515600" cy="1051472"/>
          </a:xfrm>
        </p:spPr>
        <p:txBody>
          <a:bodyPr/>
          <a:lstStyle/>
          <a:p>
            <a:pPr>
              <a:defRPr/>
            </a:pPr>
            <a:r>
              <a:rPr lang="fr-FR" sz="4400" b="0" i="0" u="none" strike="noStrike" cap="none" spc="0">
                <a:solidFill>
                  <a:srgbClr val="7451EB"/>
                </a:solidFill>
                <a:latin typeface="Arial"/>
                <a:ea typeface="Arial"/>
                <a:cs typeface="Arial"/>
              </a:rPr>
              <a:t>Vectorisation des images</a:t>
            </a:r>
            <a:r>
              <a:rPr sz="4400">
                <a:solidFill>
                  <a:srgbClr val="7451EB"/>
                </a:solidFill>
              </a:rPr>
              <a:t> : VGG16</a:t>
            </a:r>
            <a:endParaRPr sz="4400">
              <a:solidFill>
                <a:srgbClr val="7451EB"/>
              </a:solidFill>
            </a:endParaRPr>
          </a:p>
        </p:txBody>
      </p:sp>
      <p:sp>
        <p:nvSpPr>
          <p:cNvPr id="43858682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8237F20-0174-63D4-4E3C-B526BC977C55}" type="slidenum">
              <a:rPr lang="fr-FR"/>
              <a:t/>
            </a:fld>
            <a:endParaRPr lang="fr-FR"/>
          </a:p>
        </p:txBody>
      </p:sp>
      <p:sp>
        <p:nvSpPr>
          <p:cNvPr id="79961334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7" y="1229400"/>
            <a:ext cx="10515600" cy="494756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lvl="0">
              <a:defRPr/>
            </a:pPr>
            <a:r>
              <a:rPr lang="fr-FR" sz="3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Utilisation de la fonction de pré-traitement associée à l’algorithme utilisé</a:t>
            </a:r>
            <a:r>
              <a:rPr lang="fr-FR" sz="3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via la fonction </a:t>
            </a:r>
            <a:r>
              <a:rPr lang="fr-FR" sz="3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preprocess_input</a:t>
            </a:r>
            <a:endParaRPr sz="2600"/>
          </a:p>
          <a:p>
            <a:pPr lvl="0">
              <a:defRPr/>
            </a:pPr>
            <a:r>
              <a:rPr sz="3000"/>
              <a:t>Suppression de la dernière couche du réseau </a:t>
            </a:r>
            <a:endParaRPr sz="2600"/>
          </a:p>
          <a:p>
            <a:pPr lvl="0">
              <a:defRPr/>
            </a:pPr>
            <a:r>
              <a:rPr sz="3000"/>
              <a:t>Application de l’image en entrée pour récupérer un vecteur en sortie de dimension 4096</a:t>
            </a:r>
            <a:endParaRPr sz="2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60084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2"/>
            <a:ext cx="10515600" cy="1051472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4400">
                <a:solidFill>
                  <a:srgbClr val="7451EB"/>
                </a:solidFill>
              </a:rPr>
              <a:t>Résultats de l’étude : matrices de confusion</a:t>
            </a:r>
            <a:endParaRPr sz="4400">
              <a:solidFill>
                <a:srgbClr val="7451EB"/>
              </a:solidFill>
            </a:endParaRPr>
          </a:p>
        </p:txBody>
      </p:sp>
      <p:sp>
        <p:nvSpPr>
          <p:cNvPr id="189776061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CF75D3E-4D9C-9349-33A8-F7C3C2F0CE1C}" type="slidenum">
              <a:rPr lang="fr-FR"/>
              <a:t/>
            </a:fld>
            <a:endParaRPr lang="fr-FR"/>
          </a:p>
        </p:txBody>
      </p:sp>
      <p:sp>
        <p:nvSpPr>
          <p:cNvPr id="173945433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7" y="1510200"/>
            <a:ext cx="10515600" cy="494756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pic>
        <p:nvPicPr>
          <p:cNvPr id="45065414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99199" y="2493000"/>
            <a:ext cx="5810213" cy="3126610"/>
          </a:xfrm>
          <a:prstGeom prst="rect">
            <a:avLst/>
          </a:prstGeom>
        </p:spPr>
      </p:pic>
      <p:pic>
        <p:nvPicPr>
          <p:cNvPr id="147798538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142799" y="2463466"/>
            <a:ext cx="5662800" cy="3084958"/>
          </a:xfrm>
          <a:prstGeom prst="rect">
            <a:avLst/>
          </a:prstGeom>
        </p:spPr>
      </p:pic>
      <p:sp>
        <p:nvSpPr>
          <p:cNvPr id="1887908196" name=""/>
          <p:cNvSpPr txBox="1"/>
          <p:nvPr/>
        </p:nvSpPr>
        <p:spPr bwMode="auto">
          <a:xfrm flipH="0" flipV="0">
            <a:off x="1462799" y="1931400"/>
            <a:ext cx="388620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SIFT</a:t>
            </a:r>
            <a:endParaRPr/>
          </a:p>
        </p:txBody>
      </p:sp>
      <p:sp>
        <p:nvSpPr>
          <p:cNvPr id="2081150178" name=""/>
          <p:cNvSpPr txBox="1"/>
          <p:nvPr/>
        </p:nvSpPr>
        <p:spPr bwMode="auto">
          <a:xfrm flipH="0" flipV="0">
            <a:off x="7499999" y="1931400"/>
            <a:ext cx="388836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VGG16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490072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2"/>
            <a:ext cx="10515600" cy="1051472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400">
                <a:solidFill>
                  <a:srgbClr val="7451EB"/>
                </a:solidFill>
              </a:rPr>
              <a:t>Résultats de l’étude : score de classification</a:t>
            </a:r>
            <a:endParaRPr sz="4400">
              <a:solidFill>
                <a:srgbClr val="7451EB"/>
              </a:solidFill>
            </a:endParaRPr>
          </a:p>
        </p:txBody>
      </p:sp>
      <p:sp>
        <p:nvSpPr>
          <p:cNvPr id="165137487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1548257-648C-FD4C-A929-DEB883312DE4}" type="slidenum">
              <a:rPr lang="fr-FR"/>
              <a:t/>
            </a:fld>
            <a:endParaRPr lang="fr-FR"/>
          </a:p>
        </p:txBody>
      </p:sp>
      <p:sp>
        <p:nvSpPr>
          <p:cNvPr id="182537943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7" y="1510200"/>
            <a:ext cx="10515600" cy="494756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pic>
        <p:nvPicPr>
          <p:cNvPr id="19039744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189599" y="2389050"/>
            <a:ext cx="5333999" cy="2305049"/>
          </a:xfrm>
          <a:prstGeom prst="rect">
            <a:avLst/>
          </a:prstGeom>
        </p:spPr>
      </p:pic>
      <p:pic>
        <p:nvPicPr>
          <p:cNvPr id="80196579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33199" y="2446200"/>
            <a:ext cx="5229225" cy="2190749"/>
          </a:xfrm>
          <a:prstGeom prst="rect">
            <a:avLst/>
          </a:prstGeom>
        </p:spPr>
      </p:pic>
      <p:sp>
        <p:nvSpPr>
          <p:cNvPr id="1491324729" name=""/>
          <p:cNvSpPr txBox="1"/>
          <p:nvPr/>
        </p:nvSpPr>
        <p:spPr bwMode="auto">
          <a:xfrm flipH="0" flipV="0">
            <a:off x="1462799" y="1931400"/>
            <a:ext cx="388656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SIFT</a:t>
            </a:r>
            <a:endParaRPr/>
          </a:p>
        </p:txBody>
      </p:sp>
      <p:sp>
        <p:nvSpPr>
          <p:cNvPr id="1160057020" name=""/>
          <p:cNvSpPr txBox="1"/>
          <p:nvPr/>
        </p:nvSpPr>
        <p:spPr bwMode="auto">
          <a:xfrm flipH="0" flipV="0">
            <a:off x="7466877" y="1900739"/>
            <a:ext cx="388872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VGG16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560271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2"/>
            <a:ext cx="10515600" cy="1051472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400">
                <a:solidFill>
                  <a:srgbClr val="7451EB"/>
                </a:solidFill>
              </a:rPr>
              <a:t>Résultats de l’étude : comparaison avec KMeans pour VGG16</a:t>
            </a:r>
            <a:endParaRPr sz="4400">
              <a:solidFill>
                <a:srgbClr val="7451EB"/>
              </a:solidFill>
            </a:endParaRPr>
          </a:p>
        </p:txBody>
      </p:sp>
      <p:sp>
        <p:nvSpPr>
          <p:cNvPr id="84780244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1A76C3-6D9F-4726-C136-FEA0C55AA6A4}" type="slidenum">
              <a:rPr lang="fr-FR"/>
              <a:t/>
            </a:fld>
            <a:endParaRPr lang="fr-FR"/>
          </a:p>
        </p:txBody>
      </p:sp>
      <p:sp>
        <p:nvSpPr>
          <p:cNvPr id="25660534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7" y="1510200"/>
            <a:ext cx="10515600" cy="494756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pic>
        <p:nvPicPr>
          <p:cNvPr id="1230388626" name=""/>
          <p:cNvPicPr>
            <a:picLocks noChangeAspect="1"/>
          </p:cNvPicPr>
          <p:nvPr/>
        </p:nvPicPr>
        <p:blipFill>
          <a:blip r:embed="rId2"/>
          <a:srcRect l="6427" t="0" r="0" b="0"/>
          <a:stretch/>
        </p:blipFill>
        <p:spPr bwMode="auto">
          <a:xfrm flipH="0" flipV="0">
            <a:off x="6095997" y="1596962"/>
            <a:ext cx="6016678" cy="4172037"/>
          </a:xfrm>
          <a:prstGeom prst="rect">
            <a:avLst/>
          </a:prstGeom>
        </p:spPr>
      </p:pic>
      <p:pic>
        <p:nvPicPr>
          <p:cNvPr id="119692911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800" y="1603800"/>
            <a:ext cx="5943599" cy="3975417"/>
          </a:xfrm>
          <a:prstGeom prst="rect">
            <a:avLst/>
          </a:prstGeom>
        </p:spPr>
      </p:pic>
      <p:sp>
        <p:nvSpPr>
          <p:cNvPr id="411027660" name=""/>
          <p:cNvSpPr txBox="1"/>
          <p:nvPr/>
        </p:nvSpPr>
        <p:spPr bwMode="auto">
          <a:xfrm flipH="0" flipV="0">
            <a:off x="994799" y="5769000"/>
            <a:ext cx="753911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Score ARI : </a:t>
            </a:r>
            <a:r>
              <a:rPr lang="fr-FR" sz="18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0.4524208860793498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51007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3"/>
            <a:ext cx="10515600" cy="1051473"/>
          </a:xfrm>
        </p:spPr>
        <p:txBody>
          <a:bodyPr/>
          <a:lstStyle/>
          <a:p>
            <a:pPr>
              <a:defRPr/>
            </a:pPr>
            <a:r>
              <a:rPr lang="fr-FR" sz="4400" b="0" i="0" u="none" strike="noStrike" cap="none" spc="0">
                <a:solidFill>
                  <a:srgbClr val="7451EB"/>
                </a:solidFill>
                <a:latin typeface="Arial"/>
                <a:ea typeface="Arial"/>
                <a:cs typeface="Arial"/>
              </a:rPr>
              <a:t>Classification automatique des images</a:t>
            </a:r>
            <a:endParaRPr sz="4400">
              <a:solidFill>
                <a:srgbClr val="7451EB"/>
              </a:solidFill>
            </a:endParaRPr>
          </a:p>
        </p:txBody>
      </p:sp>
      <p:sp>
        <p:nvSpPr>
          <p:cNvPr id="21384358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E912A9D-4230-5227-F6D2-E09665A984C0}" type="slidenum">
              <a:rPr lang="fr-FR"/>
              <a:t/>
            </a:fld>
            <a:endParaRPr lang="fr-FR"/>
          </a:p>
        </p:txBody>
      </p:sp>
      <p:sp>
        <p:nvSpPr>
          <p:cNvPr id="78577312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7" y="1229400"/>
            <a:ext cx="10515600" cy="494756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2800"/>
              <a:t>Utilisation du rése</a:t>
            </a:r>
            <a:r>
              <a:rPr sz="2800"/>
              <a:t>au VGG16</a:t>
            </a:r>
            <a:endParaRPr sz="2600"/>
          </a:p>
          <a:p>
            <a:pPr>
              <a:defRPr/>
            </a:pPr>
            <a:r>
              <a:rPr sz="2800"/>
              <a:t>Ajout en amont d’une couche d’augmentation :</a:t>
            </a:r>
            <a:endParaRPr sz="2800"/>
          </a:p>
          <a:p>
            <a:pPr lvl="1">
              <a:defRPr/>
            </a:pPr>
            <a:r>
              <a:rPr sz="2400"/>
              <a:t>Flip horizontal</a:t>
            </a:r>
            <a:endParaRPr sz="2400"/>
          </a:p>
          <a:p>
            <a:pPr lvl="1">
              <a:defRPr/>
            </a:pPr>
            <a:r>
              <a:rPr sz="2400"/>
              <a:t>Rotation arbitraire</a:t>
            </a:r>
            <a:endParaRPr sz="2400"/>
          </a:p>
          <a:p>
            <a:pPr lvl="1">
              <a:defRPr/>
            </a:pPr>
            <a:r>
              <a:rPr sz="2400"/>
              <a:t>Zoom arbitraire</a:t>
            </a:r>
            <a:endParaRPr sz="2400"/>
          </a:p>
          <a:p>
            <a:pPr>
              <a:defRPr/>
            </a:pPr>
            <a:r>
              <a:rPr sz="2800"/>
              <a:t>Remplacement de la dernière couche par </a:t>
            </a:r>
            <a:endParaRPr sz="2800"/>
          </a:p>
          <a:p>
            <a:pPr lvl="1">
              <a:defRPr/>
            </a:pPr>
            <a:r>
              <a:rPr sz="2400"/>
              <a:t>Couche Flatten</a:t>
            </a:r>
            <a:endParaRPr sz="2400"/>
          </a:p>
          <a:p>
            <a:pPr lvl="1">
              <a:defRPr/>
            </a:pPr>
            <a:r>
              <a:rPr sz="2400"/>
              <a:t>Couche Dense avec activation ReLu</a:t>
            </a:r>
            <a:endParaRPr sz="2400"/>
          </a:p>
          <a:p>
            <a:pPr lvl="1">
              <a:defRPr/>
            </a:pPr>
            <a:r>
              <a:rPr sz="2400"/>
              <a:t>Couche décision Dense SoftMax</a:t>
            </a:r>
            <a:endParaRPr sz="2400"/>
          </a:p>
          <a:p>
            <a:pPr lvl="0">
              <a:defRPr/>
            </a:pPr>
            <a:r>
              <a:rPr sz="2800"/>
              <a:t>Entrainement sur 75% des données initiales avec un taux de validation de 25% (591 images train + 196 images val)</a:t>
            </a:r>
            <a:endParaRPr sz="2800"/>
          </a:p>
          <a:p>
            <a:pPr lvl="0">
              <a:defRPr/>
            </a:pPr>
            <a:r>
              <a:rPr sz="2800"/>
              <a:t>Test sur 25% des données initiales (263 images test)</a:t>
            </a:r>
            <a:endParaRPr sz="2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4748332" name="Title 1"/>
          <p:cNvSpPr>
            <a:spLocks noGrp="1"/>
          </p:cNvSpPr>
          <p:nvPr>
            <p:ph type="title"/>
          </p:nvPr>
        </p:nvSpPr>
        <p:spPr bwMode="auto">
          <a:xfrm>
            <a:off x="838197" y="386999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fr-FR" sz="4400" b="0" i="0" u="none" strike="noStrike" cap="none" spc="0">
                <a:solidFill>
                  <a:srgbClr val="7451EB"/>
                </a:solidFill>
                <a:latin typeface="Arial"/>
                <a:cs typeface="Arial"/>
              </a:rPr>
              <a:t>Entrainement</a:t>
            </a:r>
            <a:endParaRPr lang="fr-FR" sz="4400" b="0" i="0" u="none" strike="noStrike" cap="none" spc="0">
              <a:solidFill>
                <a:srgbClr val="7451EB"/>
              </a:solidFill>
              <a:latin typeface="Arial"/>
              <a:cs typeface="Arial"/>
            </a:endParaRPr>
          </a:p>
        </p:txBody>
      </p:sp>
      <p:sp>
        <p:nvSpPr>
          <p:cNvPr id="210138962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10B24CD-CDE2-9580-1E11-AFBD49866F5A}" type="slidenum">
              <a:rPr lang="fr-FR"/>
              <a:t/>
            </a:fld>
            <a:endParaRPr lang="fr-FR"/>
          </a:p>
        </p:txBody>
      </p:sp>
      <p:sp>
        <p:nvSpPr>
          <p:cNvPr id="1997883112" name=""/>
          <p:cNvSpPr txBox="1"/>
          <p:nvPr/>
        </p:nvSpPr>
        <p:spPr bwMode="auto">
          <a:xfrm flipH="0" flipV="0">
            <a:off x="9325199" y="2071800"/>
            <a:ext cx="2868480" cy="7318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/>
              <a:t>patience=10</a:t>
            </a:r>
            <a:endParaRPr sz="1400"/>
          </a:p>
          <a:p>
            <a:pPr>
              <a:defRPr/>
            </a:pPr>
            <a:r>
              <a:rPr sz="1400"/>
              <a:t>nb epochs max=100</a:t>
            </a:r>
            <a:endParaRPr sz="1400"/>
          </a:p>
          <a:p>
            <a:pPr>
              <a:defRPr/>
            </a:pPr>
            <a:r>
              <a:rPr sz="1400"/>
              <a:t>loss=</a:t>
            </a:r>
            <a:r>
              <a:rPr lang="fr-FR" sz="14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categorical_crossentropy</a:t>
            </a:r>
            <a:endParaRPr sz="1400"/>
          </a:p>
        </p:txBody>
      </p:sp>
      <p:pic>
        <p:nvPicPr>
          <p:cNvPr id="133131546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620399" y="1416600"/>
            <a:ext cx="8645999" cy="4340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461534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4800" b="0" i="0" u="none" strike="noStrike" cap="none" spc="0">
                <a:solidFill>
                  <a:srgbClr val="7451EB"/>
                </a:solidFill>
                <a:latin typeface="+mj-lt"/>
                <a:ea typeface="+mj-ea"/>
                <a:cs typeface="+mj-cs"/>
              </a:rPr>
              <a:t>Sommaire</a:t>
            </a:r>
            <a:endParaRPr sz="4800"/>
          </a:p>
        </p:txBody>
      </p:sp>
      <p:sp>
        <p:nvSpPr>
          <p:cNvPr id="975789105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3600"/>
              <a:t>Introduction</a:t>
            </a:r>
            <a:endParaRPr sz="3600"/>
          </a:p>
          <a:p>
            <a:pPr>
              <a:defRPr/>
            </a:pPr>
            <a:r>
              <a:rPr sz="3600"/>
              <a:t>Présentation des données</a:t>
            </a:r>
            <a:endParaRPr sz="3600"/>
          </a:p>
          <a:p>
            <a:pPr>
              <a:defRPr/>
            </a:pPr>
            <a:r>
              <a:rPr lang="fr-FR" sz="36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Etude de faisabilité</a:t>
            </a:r>
            <a:endParaRPr sz="3600"/>
          </a:p>
          <a:p>
            <a:pPr>
              <a:defRPr/>
            </a:pPr>
            <a:r>
              <a:rPr lang="fr-FR" sz="36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Classification automatique des images</a:t>
            </a:r>
            <a:endParaRPr lang="fr-FR" sz="3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fr-FR" sz="3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Récupération de données via API</a:t>
            </a:r>
            <a:endParaRPr sz="3600"/>
          </a:p>
          <a:p>
            <a:pPr>
              <a:defRPr/>
            </a:pPr>
            <a:r>
              <a:rPr sz="3600"/>
              <a:t>Conclusion</a:t>
            </a:r>
            <a:endParaRPr sz="4800"/>
          </a:p>
        </p:txBody>
      </p:sp>
      <p:sp>
        <p:nvSpPr>
          <p:cNvPr id="182251890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A6F313B-B157-2C96-CB83-D8DBC651921F}" type="slidenum">
              <a:rPr lang="fr-FR"/>
              <a:t/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152796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103940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800">
                <a:solidFill>
                  <a:srgbClr val="7451EB"/>
                </a:solidFill>
              </a:rPr>
              <a:t>Résultats de la classification des images</a:t>
            </a:r>
            <a:endParaRPr sz="4800">
              <a:solidFill>
                <a:srgbClr val="7451EB"/>
              </a:solidFill>
            </a:endParaRPr>
          </a:p>
        </p:txBody>
      </p:sp>
      <p:sp>
        <p:nvSpPr>
          <p:cNvPr id="50312322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BFB24EC-C71E-6572-8726-E2130AE9BE27}" type="slidenum">
              <a:rPr lang="fr-FR"/>
              <a:t/>
            </a:fld>
            <a:endParaRPr lang="fr-FR"/>
          </a:p>
        </p:txBody>
      </p:sp>
      <p:sp>
        <p:nvSpPr>
          <p:cNvPr id="1685674370" name=""/>
          <p:cNvSpPr txBox="1"/>
          <p:nvPr/>
        </p:nvSpPr>
        <p:spPr bwMode="auto">
          <a:xfrm rot="16199969" flipH="0" flipV="0">
            <a:off x="-1326479" y="2661479"/>
            <a:ext cx="313668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Classe réelle</a:t>
            </a:r>
            <a:endParaRPr/>
          </a:p>
        </p:txBody>
      </p:sp>
      <p:sp>
        <p:nvSpPr>
          <p:cNvPr id="1725376592" name=""/>
          <p:cNvSpPr txBox="1"/>
          <p:nvPr/>
        </p:nvSpPr>
        <p:spPr bwMode="auto">
          <a:xfrm flipH="0" flipV="0">
            <a:off x="2465039" y="6245280"/>
            <a:ext cx="412451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Classe prédite</a:t>
            </a:r>
            <a:endParaRPr/>
          </a:p>
        </p:txBody>
      </p:sp>
      <p:pic>
        <p:nvPicPr>
          <p:cNvPr id="43214467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24934" y="1111304"/>
            <a:ext cx="6419849" cy="5133974"/>
          </a:xfrm>
          <a:prstGeom prst="rect">
            <a:avLst/>
          </a:prstGeom>
        </p:spPr>
      </p:pic>
      <p:pic>
        <p:nvPicPr>
          <p:cNvPr id="3105962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031999" y="1574807"/>
            <a:ext cx="4863524" cy="2088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00590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3"/>
            <a:ext cx="10515600" cy="103940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sz="4800">
                <a:solidFill>
                  <a:srgbClr val="7451EB"/>
                </a:solidFill>
              </a:rPr>
              <a:t>Analyse</a:t>
            </a:r>
            <a:endParaRPr sz="4800">
              <a:solidFill>
                <a:srgbClr val="7451EB"/>
              </a:solidFill>
            </a:endParaRPr>
          </a:p>
        </p:txBody>
      </p:sp>
      <p:sp>
        <p:nvSpPr>
          <p:cNvPr id="123584852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A1B74E1-EEA0-E15D-626A-2E4046B6C117}" type="slidenum">
              <a:rPr lang="fr-FR"/>
              <a:t/>
            </a:fld>
            <a:endParaRPr lang="fr-FR"/>
          </a:p>
        </p:txBody>
      </p:sp>
      <p:pic>
        <p:nvPicPr>
          <p:cNvPr id="42016984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92799" y="1744200"/>
            <a:ext cx="3763824" cy="2480400"/>
          </a:xfrm>
          <a:prstGeom prst="rect">
            <a:avLst/>
          </a:prstGeom>
        </p:spPr>
      </p:pic>
      <p:pic>
        <p:nvPicPr>
          <p:cNvPr id="3718558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317599" y="1732503"/>
            <a:ext cx="4196811" cy="2492095"/>
          </a:xfrm>
          <a:prstGeom prst="rect">
            <a:avLst/>
          </a:prstGeom>
        </p:spPr>
      </p:pic>
      <p:pic>
        <p:nvPicPr>
          <p:cNvPr id="181366577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716799" y="1697400"/>
            <a:ext cx="3241274" cy="2527825"/>
          </a:xfrm>
          <a:prstGeom prst="rect">
            <a:avLst/>
          </a:prstGeom>
        </p:spPr>
      </p:pic>
      <p:sp>
        <p:nvSpPr>
          <p:cNvPr id="1037864615" name=""/>
          <p:cNvSpPr txBox="1"/>
          <p:nvPr/>
        </p:nvSpPr>
        <p:spPr bwMode="auto">
          <a:xfrm flipH="0" flipV="0">
            <a:off x="433199" y="4505400"/>
            <a:ext cx="3527640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Prédit "home furnishing" au lieu de "beauty and personal care"</a:t>
            </a:r>
            <a:r>
              <a:rPr/>
              <a:t> : erreur de classification initiale</a:t>
            </a:r>
            <a:endParaRPr/>
          </a:p>
        </p:txBody>
      </p:sp>
      <p:sp>
        <p:nvSpPr>
          <p:cNvPr id="2051601751" name=""/>
          <p:cNvSpPr txBox="1"/>
          <p:nvPr/>
        </p:nvSpPr>
        <p:spPr bwMode="auto">
          <a:xfrm flipH="0" flipV="0">
            <a:off x="4457998" y="4552200"/>
            <a:ext cx="4072320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Prédit "</a:t>
            </a:r>
            <a:r>
              <a:rPr lang="fr-FR" sz="18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home furnishing</a:t>
            </a:r>
            <a:r>
              <a:rPr lang="fr-FR" sz="18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" au lieu de "beauty and personal care"</a:t>
            </a:r>
            <a:endParaRPr/>
          </a:p>
        </p:txBody>
      </p:sp>
      <p:sp>
        <p:nvSpPr>
          <p:cNvPr id="1523911994" name=""/>
          <p:cNvSpPr txBox="1"/>
          <p:nvPr/>
        </p:nvSpPr>
        <p:spPr bwMode="auto">
          <a:xfrm flipH="0" flipV="0">
            <a:off x="8716799" y="4505400"/>
            <a:ext cx="2995559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Prédit "computers" au lieu de "beauty and personal care"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289358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3"/>
            <a:ext cx="10515600" cy="105147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fr-FR" sz="4400" b="0" i="0" u="none" strike="noStrike" cap="none" spc="0">
                <a:solidFill>
                  <a:srgbClr val="7451EB"/>
                </a:solidFill>
                <a:latin typeface="Arial"/>
                <a:ea typeface="Arial"/>
                <a:cs typeface="Arial"/>
              </a:rPr>
              <a:t>Classification automatique des images</a:t>
            </a:r>
            <a:r>
              <a:rPr sz="4400">
                <a:solidFill>
                  <a:srgbClr val="7451EB"/>
                </a:solidFill>
              </a:rPr>
              <a:t> : améliorations</a:t>
            </a:r>
            <a:endParaRPr sz="4400">
              <a:solidFill>
                <a:srgbClr val="7451EB"/>
              </a:solidFill>
            </a:endParaRPr>
          </a:p>
        </p:txBody>
      </p:sp>
      <p:sp>
        <p:nvSpPr>
          <p:cNvPr id="50993902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7499445-EC88-9FC8-B37B-1725D10753EE}" type="slidenum">
              <a:rPr lang="fr-FR"/>
              <a:t/>
            </a:fld>
            <a:endParaRPr lang="fr-FR"/>
          </a:p>
        </p:txBody>
      </p:sp>
      <p:sp>
        <p:nvSpPr>
          <p:cNvPr id="212396010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7" y="1697400"/>
            <a:ext cx="10515600" cy="447956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/>
              <a:t>Dataset initial de 1050 images réparties sur 7 catégories</a:t>
            </a:r>
            <a:endParaRPr sz="2600"/>
          </a:p>
          <a:p>
            <a:pPr>
              <a:defRPr/>
            </a:pPr>
            <a:r>
              <a:rPr sz="2800"/>
              <a:t>Utilisation d’API pour récupérer les données</a:t>
            </a:r>
            <a:endParaRPr sz="2800"/>
          </a:p>
          <a:p>
            <a:pPr lvl="1">
              <a:defRPr/>
            </a:pPr>
            <a:r>
              <a:rPr sz="2400"/>
              <a:t>Vérification de la possibilité légale de récupération de telles données, en particulier avec des données personnelles (RGPD) :</a:t>
            </a:r>
            <a:endParaRPr sz="2400"/>
          </a:p>
          <a:p>
            <a:pPr lvl="2">
              <a:defRPr/>
            </a:pPr>
            <a:r>
              <a:rPr sz="2000"/>
              <a:t>Principe de finalité</a:t>
            </a:r>
            <a:endParaRPr sz="2400"/>
          </a:p>
          <a:p>
            <a:pPr lvl="2">
              <a:defRPr/>
            </a:pPr>
            <a:r>
              <a:rPr sz="2000"/>
              <a:t>Principe de proportionnalité et de pertinence</a:t>
            </a:r>
            <a:endParaRPr sz="2400"/>
          </a:p>
          <a:p>
            <a:pPr lvl="2">
              <a:defRPr/>
            </a:pPr>
            <a:r>
              <a:rPr sz="2000"/>
              <a:t>Principe d’une durée de conservation limitée</a:t>
            </a:r>
            <a:endParaRPr sz="2400"/>
          </a:p>
          <a:p>
            <a:pPr lvl="2">
              <a:defRPr/>
            </a:pPr>
            <a:r>
              <a:rPr sz="2000"/>
              <a:t>Principe de sécurité et de confidentialité</a:t>
            </a:r>
            <a:endParaRPr sz="2400"/>
          </a:p>
          <a:p>
            <a:pPr lvl="2">
              <a:defRPr/>
            </a:pPr>
            <a:r>
              <a:rPr sz="2000"/>
              <a:t>Droits des personnes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805016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907506"/>
          </a:xfrm>
        </p:spPr>
        <p:txBody>
          <a:bodyPr/>
          <a:lstStyle/>
          <a:p>
            <a:pPr>
              <a:defRPr/>
            </a:pPr>
            <a:r>
              <a:rPr>
                <a:solidFill>
                  <a:srgbClr val="7451EB"/>
                </a:solidFill>
              </a:rPr>
              <a:t>Récupération d’informations via une API</a:t>
            </a:r>
            <a:endParaRPr>
              <a:solidFill>
                <a:srgbClr val="7451EB"/>
              </a:solidFill>
            </a:endParaRPr>
          </a:p>
        </p:txBody>
      </p:sp>
      <p:sp>
        <p:nvSpPr>
          <p:cNvPr id="115501778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7" y="1323000"/>
            <a:ext cx="10515600" cy="4820400"/>
          </a:xfrm>
        </p:spPr>
        <p:txBody>
          <a:bodyPr/>
          <a:lstStyle/>
          <a:p>
            <a:pPr>
              <a:defRPr/>
            </a:pPr>
            <a:r>
              <a:rPr sz="2600"/>
              <a:t>Utilisation d’une API de rapidapi.com pour récupérer des informations sur des produits alimentaires à base de champagne</a:t>
            </a:r>
            <a:endParaRPr sz="2600"/>
          </a:p>
          <a:p>
            <a:pPr>
              <a:defRPr/>
            </a:pPr>
            <a:endParaRPr sz="2600"/>
          </a:p>
        </p:txBody>
      </p:sp>
      <p:sp>
        <p:nvSpPr>
          <p:cNvPr id="156802904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52865B2-DDA9-ED18-076E-EA3D6FD1A0D8}" type="slidenum">
              <a:rPr lang="fr-FR"/>
              <a:t/>
            </a:fld>
            <a:endParaRPr lang="fr-FR"/>
          </a:p>
        </p:txBody>
      </p:sp>
      <p:pic>
        <p:nvPicPr>
          <p:cNvPr id="20137989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369199" y="2118599"/>
            <a:ext cx="9032399" cy="466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89917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3"/>
            <a:ext cx="10515600" cy="1566275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sz="4400">
                <a:solidFill>
                  <a:srgbClr val="7451EB"/>
                </a:solidFill>
              </a:rPr>
              <a:t>Classifications : autres algorithmes</a:t>
            </a:r>
            <a:endParaRPr sz="4400">
              <a:solidFill>
                <a:srgbClr val="7451EB"/>
              </a:solidFill>
            </a:endParaRPr>
          </a:p>
        </p:txBody>
      </p:sp>
      <p:sp>
        <p:nvSpPr>
          <p:cNvPr id="187414119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97AC218-AFE1-8124-7360-B077CB5C1F5A}" type="slidenum">
              <a:rPr lang="fr-FR"/>
              <a:t/>
            </a:fld>
            <a:endParaRPr lang="fr-FR"/>
          </a:p>
        </p:txBody>
      </p:sp>
      <p:sp>
        <p:nvSpPr>
          <p:cNvPr id="133920290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7" y="1978199"/>
            <a:ext cx="10515600" cy="419876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/>
              <a:t>Utilisation d’autres algorithmes pour classifier</a:t>
            </a:r>
            <a:endParaRPr sz="2800"/>
          </a:p>
          <a:p>
            <a:pPr>
              <a:defRPr/>
            </a:pPr>
            <a:endParaRPr sz="2800"/>
          </a:p>
          <a:p>
            <a:pPr>
              <a:defRPr/>
            </a:pPr>
            <a:endParaRPr sz="2800"/>
          </a:p>
          <a:p>
            <a:pPr>
              <a:defRPr/>
            </a:pPr>
            <a:endParaRPr sz="2800"/>
          </a:p>
          <a:p>
            <a:pPr>
              <a:defRPr/>
            </a:pPr>
            <a:endParaRPr sz="2800"/>
          </a:p>
          <a:p>
            <a:pPr>
              <a:defRPr/>
            </a:pPr>
            <a:endParaRPr sz="2800"/>
          </a:p>
        </p:txBody>
      </p:sp>
      <p:graphicFrame>
        <p:nvGraphicFramePr>
          <p:cNvPr id="1742301020" name=""/>
          <p:cNvGraphicFramePr>
            <a:graphicFrameLocks xmlns:a="http://schemas.openxmlformats.org/drawingml/2006/main"/>
          </p:cNvGraphicFramePr>
          <p:nvPr/>
        </p:nvGraphicFramePr>
        <p:xfrm>
          <a:off x="1228799" y="2423794"/>
          <a:ext cx="6552000" cy="26644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{BE28983D-9D85-21E1-827B-8D1FA9EA90EA}</a:tableStyleId>
              </a:tblPr>
              <a:tblGrid>
                <a:gridCol w="2610000"/>
                <a:gridCol w="2070000"/>
                <a:gridCol w="5509699"/>
              </a:tblGrid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Algorithme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Score F1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Durée d’apprentissage (secondes)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VGG16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0.80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391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VGG19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0.79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422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ResNet152v2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0.57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341</a:t>
                      </a:r>
                      <a:endParaRPr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Inception ResNet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0.47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1595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612578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91633"/>
            <a:ext cx="10515600" cy="867675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fr-FR" sz="4800" b="0" i="0" u="none" strike="noStrike" cap="none" spc="0">
                <a:solidFill>
                  <a:srgbClr val="7451EB"/>
                </a:solidFill>
                <a:latin typeface="+mj-lt"/>
                <a:ea typeface="+mj-ea"/>
                <a:cs typeface="+mj-cs"/>
              </a:rPr>
              <a:t>Proposition </a:t>
            </a:r>
            <a:r>
              <a:rPr lang="fr-FR" sz="4800" b="0" i="0" u="none" strike="noStrike" cap="none" spc="0">
                <a:solidFill>
                  <a:srgbClr val="7451EB"/>
                </a:solidFill>
                <a:latin typeface="Arial"/>
                <a:ea typeface="Arial"/>
                <a:cs typeface="Arial"/>
              </a:rPr>
              <a:t>d’une solution</a:t>
            </a:r>
            <a:endParaRPr sz="4800">
              <a:solidFill>
                <a:srgbClr val="7451EB"/>
              </a:solidFill>
            </a:endParaRPr>
          </a:p>
        </p:txBody>
      </p:sp>
      <p:sp>
        <p:nvSpPr>
          <p:cNvPr id="12071390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F911215-7BC7-B605-97BB-583A450E7524}" type="slidenum">
              <a:rPr lang="fr-FR"/>
              <a:t/>
            </a:fld>
            <a:endParaRPr lang="fr-FR"/>
          </a:p>
        </p:txBody>
      </p:sp>
      <p:sp>
        <p:nvSpPr>
          <p:cNvPr id="1142742313" name=""/>
          <p:cNvSpPr/>
          <p:nvPr/>
        </p:nvSpPr>
        <p:spPr bwMode="auto">
          <a:xfrm flipH="0" flipV="0">
            <a:off x="526799" y="2165400"/>
            <a:ext cx="1263600" cy="1310399"/>
          </a:xfrm>
          <a:prstGeom prst="smileyFace">
            <a:avLst>
              <a:gd name="adj" fmla="val 4653"/>
            </a:avLst>
          </a:prstGeom>
          <a:noFill/>
          <a:ln w="28575" cap="flat" cmpd="sng" algn="ctr">
            <a:solidFill>
              <a:srgbClr val="7451EB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8531247" name=""/>
          <p:cNvSpPr/>
          <p:nvPr/>
        </p:nvSpPr>
        <p:spPr bwMode="auto">
          <a:xfrm flipH="0" flipV="0">
            <a:off x="245999" y="3663000"/>
            <a:ext cx="1918800" cy="842400"/>
          </a:xfrm>
          <a:prstGeom prst="flowChartProcess">
            <a:avLst/>
          </a:prstGeom>
          <a:solidFill>
            <a:srgbClr val="74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solidFill>
                  <a:schemeClr val="bg1"/>
                </a:solidFill>
              </a:rPr>
              <a:t>Entrée nom produit + image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940691335" name=""/>
          <p:cNvSpPr/>
          <p:nvPr/>
        </p:nvSpPr>
        <p:spPr bwMode="auto">
          <a:xfrm flipH="0" flipV="0">
            <a:off x="3287999" y="2493000"/>
            <a:ext cx="2948399" cy="8892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/>
              <a:t>VGG16 avec transfer learning</a:t>
            </a:r>
            <a:endParaRPr/>
          </a:p>
        </p:txBody>
      </p:sp>
      <p:sp>
        <p:nvSpPr>
          <p:cNvPr id="642842516" name=""/>
          <p:cNvSpPr/>
          <p:nvPr/>
        </p:nvSpPr>
        <p:spPr bwMode="auto">
          <a:xfrm flipH="0" flipV="0">
            <a:off x="3287999" y="4552200"/>
            <a:ext cx="2948399" cy="8892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/>
              <a:t>USE + SVC/XGBoost classifier</a:t>
            </a:r>
            <a:endParaRPr/>
          </a:p>
        </p:txBody>
      </p:sp>
      <p:sp>
        <p:nvSpPr>
          <p:cNvPr id="337112418" name=""/>
          <p:cNvSpPr txBox="1"/>
          <p:nvPr/>
        </p:nvSpPr>
        <p:spPr bwMode="auto">
          <a:xfrm flipH="0" flipV="0">
            <a:off x="7874399" y="3148200"/>
            <a:ext cx="201240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162798741" name=""/>
          <p:cNvSpPr/>
          <p:nvPr/>
        </p:nvSpPr>
        <p:spPr bwMode="auto">
          <a:xfrm flipH="0" flipV="0">
            <a:off x="6657599" y="3382199"/>
            <a:ext cx="2152799" cy="97452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/>
              <a:t>Listbox avec P1 et P2 en premier</a:t>
            </a:r>
            <a:endParaRPr/>
          </a:p>
        </p:txBody>
      </p:sp>
      <p:sp>
        <p:nvSpPr>
          <p:cNvPr id="831133889" name=""/>
          <p:cNvSpPr/>
          <p:nvPr/>
        </p:nvSpPr>
        <p:spPr bwMode="auto">
          <a:xfrm flipH="0" flipV="0">
            <a:off x="9418799" y="3073860"/>
            <a:ext cx="2386800" cy="1591200"/>
          </a:xfrm>
          <a:prstGeom prst="flowChartDecision">
            <a:avLst/>
          </a:prstGeom>
          <a:solidFill>
            <a:srgbClr val="74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/>
              <a:t>Choix utilisateur</a:t>
            </a:r>
            <a:endParaRPr/>
          </a:p>
        </p:txBody>
      </p:sp>
      <p:sp>
        <p:nvSpPr>
          <p:cNvPr id="2102962707" name=""/>
          <p:cNvSpPr/>
          <p:nvPr/>
        </p:nvSpPr>
        <p:spPr bwMode="auto">
          <a:xfrm flipH="0" flipV="0">
            <a:off x="5721599" y="5785474"/>
            <a:ext cx="1872000" cy="9360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/>
              <a:t>File apprentissage</a:t>
            </a:r>
            <a:endParaRPr/>
          </a:p>
        </p:txBody>
      </p:sp>
      <p:sp>
        <p:nvSpPr>
          <p:cNvPr id="186345668" name=""/>
          <p:cNvSpPr/>
          <p:nvPr/>
        </p:nvSpPr>
        <p:spPr bwMode="auto">
          <a:xfrm flipH="0" flipV="0">
            <a:off x="5721599" y="1229400"/>
            <a:ext cx="1872000" cy="9360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/>
              <a:t>File apprentissage</a:t>
            </a:r>
            <a:endParaRPr/>
          </a:p>
        </p:txBody>
      </p:sp>
      <p:cxnSp>
        <p:nvCxnSpPr>
          <p:cNvPr id="0" name=""/>
          <p:cNvCxnSpPr>
            <a:cxnSpLocks/>
            <a:stCxn id="1068531247" idx="3"/>
            <a:endCxn id="940691335" idx="2"/>
          </p:cNvCxnSpPr>
          <p:nvPr/>
        </p:nvCxnSpPr>
        <p:spPr bwMode="auto">
          <a:xfrm rot="0" flipH="0" flipV="1">
            <a:off x="2164799" y="2937599"/>
            <a:ext cx="1418039" cy="1146600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068531247" idx="3"/>
            <a:endCxn id="642842516" idx="2"/>
          </p:cNvCxnSpPr>
          <p:nvPr/>
        </p:nvCxnSpPr>
        <p:spPr bwMode="auto">
          <a:xfrm rot="0" flipH="0" flipV="0">
            <a:off x="2164799" y="4084199"/>
            <a:ext cx="1418040" cy="912600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940691335" idx="5"/>
            <a:endCxn id="1162798741" idx="1"/>
          </p:cNvCxnSpPr>
          <p:nvPr/>
        </p:nvCxnSpPr>
        <p:spPr bwMode="auto">
          <a:xfrm rot="0" flipH="0" flipV="0">
            <a:off x="5941559" y="2937599"/>
            <a:ext cx="716040" cy="931860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642842516" idx="5"/>
            <a:endCxn id="1162798741" idx="1"/>
          </p:cNvCxnSpPr>
          <p:nvPr/>
        </p:nvCxnSpPr>
        <p:spPr bwMode="auto">
          <a:xfrm rot="0" flipH="0" flipV="1">
            <a:off x="5941559" y="3869460"/>
            <a:ext cx="716040" cy="1127340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162798741" idx="3"/>
            <a:endCxn id="831133889" idx="1"/>
          </p:cNvCxnSpPr>
          <p:nvPr/>
        </p:nvCxnSpPr>
        <p:spPr bwMode="auto">
          <a:xfrm rot="0" flipH="0" flipV="0">
            <a:off x="8810399" y="3869460"/>
            <a:ext cx="608400" cy="0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831133889" idx="3"/>
            <a:endCxn id="186345668" idx="4"/>
          </p:cNvCxnSpPr>
          <p:nvPr/>
        </p:nvCxnSpPr>
        <p:spPr bwMode="auto">
          <a:xfrm rot="0" flipH="1" flipV="1">
            <a:off x="7593599" y="1697400"/>
            <a:ext cx="4212000" cy="2172060"/>
          </a:xfrm>
          <a:prstGeom prst="bentConnector3">
            <a:avLst>
              <a:gd name="adj1" fmla="val -5427"/>
            </a:avLst>
          </a:prstGeom>
          <a:ln w="1904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831133889" idx="3"/>
            <a:endCxn id="2102962707" idx="4"/>
          </p:cNvCxnSpPr>
          <p:nvPr/>
        </p:nvCxnSpPr>
        <p:spPr bwMode="auto">
          <a:xfrm rot="0" flipH="1" flipV="0">
            <a:off x="7593599" y="3869460"/>
            <a:ext cx="4212000" cy="2384014"/>
          </a:xfrm>
          <a:prstGeom prst="bentConnector3">
            <a:avLst>
              <a:gd name="adj1" fmla="val -5427"/>
            </a:avLst>
          </a:prstGeom>
          <a:ln w="1904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86345668" idx="2"/>
            <a:endCxn id="940691335" idx="1"/>
          </p:cNvCxnSpPr>
          <p:nvPr/>
        </p:nvCxnSpPr>
        <p:spPr bwMode="auto">
          <a:xfrm rot="10799989" flipH="0" flipV="1">
            <a:off x="4762199" y="1697400"/>
            <a:ext cx="959400" cy="795600"/>
          </a:xfrm>
          <a:prstGeom prst="bentConnector2">
            <a:avLst/>
          </a:prstGeom>
          <a:ln w="1904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2102962707" idx="2"/>
            <a:endCxn id="642842516" idx="3"/>
          </p:cNvCxnSpPr>
          <p:nvPr/>
        </p:nvCxnSpPr>
        <p:spPr bwMode="auto">
          <a:xfrm rot="10799989" flipH="0" flipV="0">
            <a:off x="4467359" y="5441400"/>
            <a:ext cx="1254240" cy="812074"/>
          </a:xfrm>
          <a:prstGeom prst="bentConnector2">
            <a:avLst/>
          </a:prstGeom>
          <a:ln w="1904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4796922" name=""/>
          <p:cNvSpPr txBox="1"/>
          <p:nvPr/>
        </p:nvSpPr>
        <p:spPr bwMode="auto">
          <a:xfrm flipH="0" flipV="0">
            <a:off x="2585999" y="2446200"/>
            <a:ext cx="89100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image</a:t>
            </a:r>
            <a:endParaRPr/>
          </a:p>
        </p:txBody>
      </p:sp>
      <p:sp>
        <p:nvSpPr>
          <p:cNvPr id="379001783" name=""/>
          <p:cNvSpPr txBox="1"/>
          <p:nvPr/>
        </p:nvSpPr>
        <p:spPr bwMode="auto">
          <a:xfrm flipH="0" flipV="0">
            <a:off x="2396638" y="5061466"/>
            <a:ext cx="89316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texte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569173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691875" y="91632"/>
            <a:ext cx="11216940" cy="1233784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fr-FR" sz="3600" b="0" i="0" u="none" strike="noStrike" cap="none" spc="0">
                <a:solidFill>
                  <a:srgbClr val="7451EB"/>
                </a:solidFill>
                <a:latin typeface="Arial"/>
                <a:ea typeface="Arial"/>
                <a:cs typeface="Arial"/>
              </a:rPr>
              <a:t>Conclusion</a:t>
            </a:r>
            <a:endParaRPr sz="3600">
              <a:solidFill>
                <a:srgbClr val="7451EB"/>
              </a:solidFill>
            </a:endParaRPr>
          </a:p>
        </p:txBody>
      </p:sp>
      <p:sp>
        <p:nvSpPr>
          <p:cNvPr id="21690733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7" y="989580"/>
            <a:ext cx="10515600" cy="521453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Possibilité de classifier à partir des dénominations de produits ou de leur image avec une confiance élevée sur les résultats :</a:t>
            </a:r>
            <a:endParaRPr/>
          </a:p>
          <a:p>
            <a:pPr lvl="1">
              <a:defRPr/>
            </a:pPr>
            <a:r>
              <a:rPr/>
              <a:t>USE sur le nom du produit suivi d’une classification (SVC, XGBoost Classifier...)</a:t>
            </a:r>
            <a:endParaRPr/>
          </a:p>
          <a:p>
            <a:pPr lvl="1">
              <a:defRPr/>
            </a:pPr>
            <a:r>
              <a:rPr/>
              <a:t>VGG16 avec Transfer Learning </a:t>
            </a:r>
            <a:endParaRPr/>
          </a:p>
          <a:p>
            <a:pPr>
              <a:defRPr/>
            </a:pPr>
            <a:r>
              <a:rPr/>
              <a:t>Cependant, faible quantité de données initiales</a:t>
            </a:r>
            <a:endParaRPr/>
          </a:p>
          <a:p>
            <a:pPr lvl="1">
              <a:defRPr/>
            </a:pPr>
            <a:r>
              <a:rPr/>
              <a:t>Possibilité de récupérer des données à partir de certaines API sous conditions</a:t>
            </a:r>
            <a:endParaRPr/>
          </a:p>
          <a:p>
            <a:pPr lvl="1">
              <a:defRPr/>
            </a:pPr>
            <a:r>
              <a:rPr/>
              <a:t>Possibilité aussi de faire améliorer les algorithmes mis en place avec les entrées des utilisateurs</a:t>
            </a:r>
            <a:endParaRPr/>
          </a:p>
        </p:txBody>
      </p:sp>
      <p:sp>
        <p:nvSpPr>
          <p:cNvPr id="6602421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3DE6344-8742-3AA1-36A4-73B8785FDC13}" type="slidenum">
              <a:rPr lang="fr-FR"/>
              <a:t/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641462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solidFill>
                  <a:srgbClr val="7451EB"/>
                </a:solidFill>
              </a:rPr>
              <a:t>Merci de m’avoir écouté</a:t>
            </a:r>
            <a:endParaRPr>
              <a:solidFill>
                <a:srgbClr val="7451EB"/>
              </a:solidFill>
            </a:endParaRPr>
          </a:p>
        </p:txBody>
      </p:sp>
      <p:sp>
        <p:nvSpPr>
          <p:cNvPr id="84716718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pic>
        <p:nvPicPr>
          <p:cNvPr id="92332590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071935" y="1495425"/>
            <a:ext cx="4048124" cy="3848098"/>
          </a:xfrm>
          <a:prstGeom prst="rect">
            <a:avLst/>
          </a:prstGeom>
        </p:spPr>
      </p:pic>
      <p:sp>
        <p:nvSpPr>
          <p:cNvPr id="140954156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3A6F57-7E4C-4B53-5B09-A9D0989D6750}" type="slidenum">
              <a:rPr lang="fr-FR"/>
              <a:t/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557660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270816"/>
            <a:ext cx="10515600" cy="1066153"/>
          </a:xfrm>
        </p:spPr>
        <p:txBody>
          <a:bodyPr/>
          <a:lstStyle/>
          <a:p>
            <a:pPr>
              <a:defRPr/>
            </a:pPr>
            <a:r>
              <a:rPr lang="fr-FR" sz="4400" b="0" i="0" u="none" strike="noStrike" cap="none" spc="0">
                <a:solidFill>
                  <a:srgbClr val="7451EB"/>
                </a:solidFill>
                <a:latin typeface="Arial"/>
                <a:ea typeface="Arial"/>
                <a:cs typeface="Arial"/>
              </a:rPr>
              <a:t>Métriques utilisées</a:t>
            </a:r>
            <a:endParaRPr sz="4400">
              <a:solidFill>
                <a:srgbClr val="7451EB"/>
              </a:solidFill>
            </a:endParaRPr>
          </a:p>
        </p:txBody>
      </p:sp>
      <p:sp>
        <p:nvSpPr>
          <p:cNvPr id="21013465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BB65FAA-7381-1DD3-DB4A-BA16B0F66B41}" type="slidenum">
              <a:rPr lang="fr-FR"/>
              <a:t/>
            </a:fld>
            <a:endParaRPr lang="fr-FR"/>
          </a:p>
        </p:txBody>
      </p:sp>
      <p:sp>
        <p:nvSpPr>
          <p:cNvPr id="182916293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135800"/>
            <a:ext cx="10515600" cy="54756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lvl="0">
              <a:defRPr/>
            </a:pPr>
            <a:r>
              <a:rPr/>
              <a:t>ARI :</a:t>
            </a:r>
            <a:r>
              <a:rPr/>
              <a:t> Adjusted Rand Index mesure l’éparpillement des éléments  entre 2 clusterings</a:t>
            </a:r>
            <a:endParaRPr/>
          </a:p>
          <a:p>
            <a:pPr lvl="0">
              <a:defRPr/>
            </a:pPr>
            <a:r>
              <a:rPr/>
              <a:t>Matrice de confusion : comparaison entre les classes prédites et les classes réelles</a:t>
            </a:r>
            <a:endParaRPr/>
          </a:p>
          <a:p>
            <a:pPr lvl="0">
              <a:defRPr/>
            </a:pPr>
            <a:endParaRPr/>
          </a:p>
          <a:p>
            <a:pPr lvl="0">
              <a:defRPr/>
            </a:pPr>
            <a:endParaRPr/>
          </a:p>
        </p:txBody>
      </p:sp>
      <p:graphicFrame>
        <p:nvGraphicFramePr>
          <p:cNvPr id="157141830" name=""/>
          <p:cNvGraphicFramePr>
            <a:graphicFrameLocks xmlns:a="http://schemas.openxmlformats.org/drawingml/2006/main"/>
          </p:cNvGraphicFramePr>
          <p:nvPr/>
        </p:nvGraphicFramePr>
        <p:xfrm>
          <a:off x="1275599" y="3682207"/>
          <a:ext cx="3296399" cy="147573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{BE28983D-9D85-21E1-827B-8D1FA9EA90EA}</a:tableStyleId>
              </a:tblPr>
              <a:tblGrid>
                <a:gridCol w="720000"/>
                <a:gridCol w="630000"/>
                <a:gridCol w="900000"/>
                <a:gridCol w="1033699"/>
              </a:tblGrid>
              <a:tr h="340276">
                <a:tc rowSpan="2" gridSpan="2">
                  <a:txBody>
                    <a:bodyPr/>
                    <a:p>
                      <a:pPr>
                        <a:defRPr/>
                      </a:pPr>
                      <a:r>
                        <a:rPr b="0">
                          <a:solidFill>
                            <a:schemeClr val="tx1"/>
                          </a:solidFill>
                        </a:rPr>
                        <a:t>Classe n</a:t>
                      </a:r>
                      <a:endParaRPr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gridSpan="2">
                  <a:txBody>
                    <a:bodyPr/>
                    <a:p>
                      <a:pPr algn="ctr">
                        <a:defRPr/>
                      </a:pPr>
                      <a:r>
                        <a:rPr/>
                        <a:t>Prédiction</a:t>
                      </a:r>
                      <a:endParaRPr/>
                    </a:p>
                  </a:txBody>
                  <a:tcPr/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363113">
                <a:tc gridSpan="2"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 hMerge="1" vMerge="1">
                  <a:txBody>
                    <a:bodyPr/>
                    <a:p>
                      <a:endParaRPr/>
                    </a:p>
                  </a:txBody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Oui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Non</a:t>
                      </a:r>
                      <a:endParaRPr/>
                    </a:p>
                  </a:txBody>
                  <a:tcPr/>
                </a:tc>
              </a:tr>
              <a:tr h="361180">
                <a:tc rowSpan="2"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chemeClr val="bg1"/>
                          </a:solidFill>
                        </a:rPr>
                        <a:t>Réel</a:t>
                      </a:r>
                      <a:endParaRPr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Oui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Nb TP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Nb FN</a:t>
                      </a:r>
                      <a:endParaRPr/>
                    </a:p>
                  </a:txBody>
                  <a:tcPr/>
                </a:tc>
              </a:tr>
              <a:tr h="340276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Non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Nb FP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Nb TN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96868874" name=""/>
          <p:cNvSpPr txBox="1"/>
          <p:nvPr/>
        </p:nvSpPr>
        <p:spPr bwMode="auto">
          <a:xfrm flipH="0" flipV="0">
            <a:off x="1275599" y="5157947"/>
            <a:ext cx="2895439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i="1"/>
              <a:t>Matrice de confusion pour une classe donnée</a:t>
            </a:r>
            <a:endParaRPr i="1"/>
          </a:p>
        </p:txBody>
      </p:sp>
      <p:pic>
        <p:nvPicPr>
          <p:cNvPr id="33834207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5768399" y="2529385"/>
            <a:ext cx="4555800" cy="3781383"/>
          </a:xfrm>
          <a:prstGeom prst="rect">
            <a:avLst/>
          </a:prstGeom>
        </p:spPr>
      </p:pic>
      <p:sp>
        <p:nvSpPr>
          <p:cNvPr id="538467882" name=""/>
          <p:cNvSpPr txBox="1"/>
          <p:nvPr/>
        </p:nvSpPr>
        <p:spPr bwMode="auto">
          <a:xfrm flipH="0" flipV="0">
            <a:off x="6049199" y="6245280"/>
            <a:ext cx="40265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i="1"/>
              <a:t>Matrice de confusion multiclasses</a:t>
            </a:r>
            <a:endParaRPr i="1"/>
          </a:p>
        </p:txBody>
      </p:sp>
      <p:sp>
        <p:nvSpPr>
          <p:cNvPr id="1121642407" name=""/>
          <p:cNvSpPr/>
          <p:nvPr/>
        </p:nvSpPr>
        <p:spPr bwMode="auto">
          <a:xfrm flipH="0" flipV="0">
            <a:off x="6517199" y="2839807"/>
            <a:ext cx="842400" cy="936000"/>
          </a:xfrm>
          <a:prstGeom prst="rect">
            <a:avLst/>
          </a:prstGeom>
          <a:noFill/>
          <a:ln w="38099" cap="flat" cmpd="sng" algn="ctr">
            <a:solidFill>
              <a:schemeClr val="accent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/>
          <a:p>
            <a:pPr>
              <a:defRPr/>
            </a:pPr>
            <a:r>
              <a:rPr b="1">
                <a:solidFill>
                  <a:schemeClr val="accent6"/>
                </a:solidFill>
              </a:rPr>
              <a:t>TP</a:t>
            </a:r>
            <a:endParaRPr/>
          </a:p>
        </p:txBody>
      </p:sp>
      <p:sp>
        <p:nvSpPr>
          <p:cNvPr id="1217583188" name=""/>
          <p:cNvSpPr/>
          <p:nvPr/>
        </p:nvSpPr>
        <p:spPr bwMode="auto">
          <a:xfrm flipH="0" flipV="0">
            <a:off x="6517198" y="3850200"/>
            <a:ext cx="842400" cy="1825199"/>
          </a:xfrm>
          <a:prstGeom prst="rect">
            <a:avLst/>
          </a:prstGeom>
          <a:noFill/>
          <a:ln w="38099" cap="flat" cmpd="sng" algn="ctr">
            <a:solidFill>
              <a:srgbClr val="FFC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/>
          <a:p>
            <a:pPr>
              <a:defRPr/>
            </a:pPr>
            <a:r>
              <a:rPr b="1">
                <a:solidFill>
                  <a:srgbClr val="F9B104"/>
                </a:solidFill>
              </a:rPr>
              <a:t>FP</a:t>
            </a:r>
            <a:endParaRPr b="1">
              <a:solidFill>
                <a:srgbClr val="F9B104"/>
              </a:solidFill>
            </a:endParaRPr>
          </a:p>
        </p:txBody>
      </p:sp>
      <p:sp>
        <p:nvSpPr>
          <p:cNvPr id="947049060" name=""/>
          <p:cNvSpPr/>
          <p:nvPr/>
        </p:nvSpPr>
        <p:spPr bwMode="auto">
          <a:xfrm flipH="0" flipV="0">
            <a:off x="7453199" y="2839807"/>
            <a:ext cx="1825200" cy="936000"/>
          </a:xfrm>
          <a:prstGeom prst="rect">
            <a:avLst/>
          </a:prstGeom>
          <a:noFill/>
          <a:ln w="38099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/>
          <a:p>
            <a:pPr>
              <a:defRPr/>
            </a:pPr>
            <a:r>
              <a:rPr b="1">
                <a:solidFill>
                  <a:srgbClr val="C00000"/>
                </a:solidFill>
              </a:rPr>
              <a:t>FN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723438519" name=""/>
          <p:cNvSpPr/>
          <p:nvPr/>
        </p:nvSpPr>
        <p:spPr bwMode="auto">
          <a:xfrm flipH="0" flipV="0">
            <a:off x="7453199" y="3822607"/>
            <a:ext cx="1825199" cy="1825200"/>
          </a:xfrm>
          <a:prstGeom prst="rect">
            <a:avLst/>
          </a:prstGeom>
          <a:noFill/>
          <a:ln w="38099" cap="flat" cmpd="sng" algn="ctr">
            <a:solidFill>
              <a:srgbClr val="FFFF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/>
          <a:p>
            <a:pPr>
              <a:defRPr/>
            </a:pPr>
            <a:r>
              <a:rPr b="1">
                <a:solidFill>
                  <a:srgbClr val="FFFF00"/>
                </a:solidFill>
              </a:rPr>
              <a:t>TN</a:t>
            </a:r>
            <a:endParaRPr>
              <a:solidFill>
                <a:srgbClr val="D9BAD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64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8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049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43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341770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4400" b="0" i="0" u="none" strike="noStrike" cap="none" spc="0">
                <a:solidFill>
                  <a:srgbClr val="7451EB"/>
                </a:solidFill>
                <a:latin typeface="Arial"/>
                <a:ea typeface="Arial"/>
                <a:cs typeface="Arial"/>
              </a:rPr>
              <a:t>Métriques utilisées</a:t>
            </a:r>
            <a:endParaRPr sz="4400">
              <a:solidFill>
                <a:srgbClr val="7451EB"/>
              </a:solidFill>
            </a:endParaRPr>
          </a:p>
          <a:p>
            <a:pPr>
              <a:defRPr/>
            </a:pPr>
            <a:endParaRPr/>
          </a:p>
        </p:txBody>
      </p:sp>
      <p:sp>
        <p:nvSpPr>
          <p:cNvPr id="199354300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2DD54A7-33F1-F018-3FDC-9C0B386D2BC6}" type="slidenum">
              <a:rPr lang="fr-FR"/>
              <a:t/>
            </a:fld>
            <a:endParaRPr lang="fr-FR"/>
          </a:p>
        </p:txBody>
      </p:sp>
      <p:sp>
        <p:nvSpPr>
          <p:cNvPr id="147973590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135800"/>
            <a:ext cx="10515600" cy="504116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lvl="0">
              <a:defRPr/>
            </a:pPr>
            <a:r>
              <a:rPr/>
              <a:t>Métriques de classification :</a:t>
            </a:r>
            <a:endParaRPr/>
          </a:p>
          <a:p>
            <a:pPr lvl="1">
              <a:defRPr/>
            </a:pPr>
            <a:r>
              <a:rPr/>
              <a:t>Precision =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f>
                        <m:fPr>
                          <m:ctrlPr>
                            <a:rPr lang="fr-FR" sz="2400" b="0" i="1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>
                              <m:sty m:val="i"/>
                            </m:rPr>
                            <a:rPr lang="fr-FR" sz="24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TP</m:t>
                          </m:r>
                        </m:num>
                        <m:den>
                          <m:r>
                            <m:rPr/>
                            <a:rPr lang="fr-FR">
                              <a:latin typeface="Cambria Math"/>
                              <a:ea typeface="Cambria Math"/>
                              <a:cs typeface="Cambria Math"/>
                            </a:rPr>
                            <m:t>TP</m:t>
                          </m:r>
                          <m:r>
                            <m:rPr/>
                            <a:rPr lang="fr-FR"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  <m:r>
                            <m:rPr/>
                            <a:rPr lang="fr-FR">
                              <a:latin typeface="Cambria Math"/>
                              <a:ea typeface="Cambria Math"/>
                              <a:cs typeface="Cambria Math"/>
                            </a:rPr>
                            <m:t>+</m:t>
                          </m:r>
                          <m:r>
                            <m:rPr/>
                            <a:rPr lang="fr-FR">
                              <a:latin typeface="Cambria Math"/>
                              <a:ea typeface="Cambria Math"/>
                              <a:cs typeface="Cambria Math"/>
                            </a:rPr>
                            <m:t> FP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r>
              <a:rPr/>
              <a:t> : proportion des éléments prédits dans une classe qui appartiennent vraiment à cette classe</a:t>
            </a:r>
            <a:endParaRPr/>
          </a:p>
          <a:p>
            <a:pPr lvl="1">
              <a:defRPr/>
            </a:pPr>
            <a:endParaRPr/>
          </a:p>
          <a:p>
            <a:pPr lvl="1">
              <a:defRPr/>
            </a:pPr>
            <a:r>
              <a:rPr/>
              <a:t>Recall =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f>
                        <m:fPr>
                          <m:ctrlPr>
                            <a:rPr lang="fr-FR" sz="2400" b="0" i="1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>
                              <m:sty m:val="i"/>
                            </m:rPr>
                            <a:rPr lang="fr-FR" sz="24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TP</m:t>
                          </m:r>
                        </m:num>
                        <m:den>
                          <m:r>
                            <m:rPr/>
                            <a:rPr lang="fr-FR">
                              <a:latin typeface="Cambria Math"/>
                              <a:ea typeface="Cambria Math"/>
                              <a:cs typeface="Cambria Math"/>
                            </a:rPr>
                            <m:t>TP</m:t>
                          </m:r>
                          <m:r>
                            <m:rPr/>
                            <a:rPr lang="fr-FR"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  <m:r>
                            <m:rPr/>
                            <a:rPr lang="fr-FR">
                              <a:latin typeface="Cambria Math"/>
                              <a:ea typeface="Cambria Math"/>
                              <a:cs typeface="Cambria Math"/>
                            </a:rPr>
                            <m:t>+</m:t>
                          </m:r>
                          <m:r>
                            <m:rPr/>
                            <a:rPr lang="fr-FR">
                              <a:latin typeface="Cambria Math"/>
                              <a:ea typeface="Cambria Math"/>
                              <a:cs typeface="Cambria Math"/>
                            </a:rPr>
                            <m:t> FN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r>
              <a:rPr/>
              <a:t> : proportion des éléments au sein d’une classe qui ont été correctement prédits dans cette classe</a:t>
            </a:r>
            <a:endParaRPr/>
          </a:p>
          <a:p>
            <a:pPr lvl="1">
              <a:defRPr/>
            </a:pPr>
            <a:endParaRPr/>
          </a:p>
          <a:p>
            <a:pPr lvl="1">
              <a:defRPr/>
            </a:pPr>
            <a:r>
              <a:rPr/>
              <a:t>F1-score = 2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f>
                        <m:fPr>
                          <m:ctrlPr>
                            <a:rPr lang="fr-FR" sz="2400" b="0" i="1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fr-FR">
                              <a:latin typeface="Cambria Math"/>
                              <a:ea typeface="Cambria Math"/>
                              <a:cs typeface="Cambria Math"/>
                            </a:rPr>
                            <m:t>Precision</m:t>
                          </m:r>
                          <m:r>
                            <m:rPr/>
                            <a:rPr lang="fr-FR"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  <m:r>
                            <m:rPr/>
                            <a:rPr lang="fr-FR">
                              <a:latin typeface="Cambria Math"/>
                              <a:ea typeface="Cambria Math"/>
                              <a:cs typeface="Cambria Math"/>
                            </a:rPr>
                            <m:t>*</m:t>
                          </m:r>
                          <m:r>
                            <m:rPr/>
                            <a:rPr lang="fr-FR">
                              <a:latin typeface="Cambria Math"/>
                              <a:ea typeface="Cambria Math"/>
                              <a:cs typeface="Cambria Math"/>
                            </a:rPr>
                            <m:t> Recall</m:t>
                          </m:r>
                        </m:num>
                        <m:den>
                          <m:r>
                            <m:rPr/>
                            <a:rPr lang="fr-FR">
                              <a:latin typeface="Cambria Math"/>
                              <a:ea typeface="Cambria Math"/>
                              <a:cs typeface="Cambria Math"/>
                            </a:rPr>
                            <m:t>Precision</m:t>
                          </m:r>
                          <m:r>
                            <m:rPr/>
                            <a:rPr lang="fr-FR"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  <m:r>
                            <m:rPr/>
                            <a:rPr lang="fr-FR">
                              <a:latin typeface="Cambria Math"/>
                              <a:ea typeface="Cambria Math"/>
                              <a:cs typeface="Cambria Math"/>
                            </a:rPr>
                            <m:t>+</m:t>
                          </m:r>
                          <m:r>
                            <m:rPr/>
                            <a:rPr lang="fr-FR">
                              <a:latin typeface="Cambria Math"/>
                              <a:ea typeface="Cambria Math"/>
                              <a:cs typeface="Cambria Math"/>
                            </a:rPr>
                            <m:t> Recall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/>
          </a:p>
          <a:p>
            <a:pPr lvl="1">
              <a:defRPr/>
            </a:pPr>
            <a:endParaRPr/>
          </a:p>
          <a:p>
            <a:pPr lvl="1">
              <a:defRPr/>
            </a:pPr>
            <a:r>
              <a:rPr/>
              <a:t>Autres métriques possibles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353666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4800" b="0" i="0" u="none" strike="noStrike" cap="none" spc="0">
                <a:solidFill>
                  <a:srgbClr val="7451EB"/>
                </a:solidFill>
                <a:latin typeface="Arial"/>
                <a:ea typeface="Arial"/>
                <a:cs typeface="Arial"/>
              </a:rPr>
              <a:t>Introduction</a:t>
            </a:r>
            <a:endParaRPr sz="4800"/>
          </a:p>
        </p:txBody>
      </p:sp>
      <p:sp>
        <p:nvSpPr>
          <p:cNvPr id="11607969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504603"/>
            <a:ext cx="10515600" cy="467235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3600"/>
              <a:t>Produits vendus en ligne </a:t>
            </a:r>
            <a:r>
              <a:rPr sz="3600"/>
              <a:t>depuis le site flipkart.com</a:t>
            </a:r>
            <a:endParaRPr sz="3600"/>
          </a:p>
          <a:p>
            <a:pPr lvl="0">
              <a:defRPr/>
            </a:pPr>
            <a:r>
              <a:rPr sz="3600"/>
              <a:t>Objectifs : </a:t>
            </a:r>
            <a:endParaRPr sz="3600"/>
          </a:p>
          <a:p>
            <a:pPr lvl="1">
              <a:defRPr/>
            </a:pPr>
            <a:r>
              <a:rPr sz="3200"/>
              <a:t>évaluer les possibilités de classifier les produits à partir de leurs textes associés et/ou leurs illustrations.</a:t>
            </a:r>
            <a:endParaRPr sz="3600"/>
          </a:p>
          <a:p>
            <a:pPr lvl="1">
              <a:defRPr/>
            </a:pPr>
            <a:r>
              <a:rPr sz="3200"/>
              <a:t>réaliser via le ML une classification automatique à partir d’images</a:t>
            </a:r>
            <a:endParaRPr sz="3600"/>
          </a:p>
        </p:txBody>
      </p:sp>
      <p:sp>
        <p:nvSpPr>
          <p:cNvPr id="208774720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67CA0CF-AE5A-1BC2-64A1-227567A00D58}" type="slidenum">
              <a:rPr lang="fr-FR"/>
              <a:t/>
            </a:fld>
            <a:endParaRPr lang="fr-FR"/>
          </a:p>
        </p:txBody>
      </p:sp>
      <p:pic>
        <p:nvPicPr>
          <p:cNvPr id="93143945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605999" y="1603800"/>
            <a:ext cx="885825" cy="476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585240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860926" cy="1325562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solidFill>
                  <a:srgbClr val="7451EB"/>
                </a:solidFill>
              </a:rPr>
              <a:t>Etudes de faisabilité de classification automatique</a:t>
            </a:r>
            <a:endParaRPr>
              <a:solidFill>
                <a:srgbClr val="7451EB"/>
              </a:solidFill>
            </a:endParaRPr>
          </a:p>
        </p:txBody>
      </p:sp>
      <p:sp>
        <p:nvSpPr>
          <p:cNvPr id="113892362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BE6DD53-4431-9430-113B-4532FE28A015}" type="slidenum">
              <a:rPr lang="fr-FR"/>
              <a:t/>
            </a:fld>
            <a:endParaRPr lang="fr-FR"/>
          </a:p>
        </p:txBody>
      </p:sp>
      <p:sp>
        <p:nvSpPr>
          <p:cNvPr id="127112359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510198"/>
            <a:ext cx="10515600" cy="466676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lvl="0">
              <a:defRPr/>
            </a:pPr>
            <a:r>
              <a:rPr/>
              <a:t>Etudes à partir :</a:t>
            </a:r>
            <a:endParaRPr/>
          </a:p>
          <a:p>
            <a:pPr lvl="1">
              <a:defRPr/>
            </a:pPr>
            <a:r>
              <a:rPr/>
              <a:t>des données textes en utilisant le nom du produit et/ou sa description</a:t>
            </a:r>
            <a:r>
              <a:rPr/>
              <a:t> en utilisant différentes techniques</a:t>
            </a:r>
            <a:endParaRPr/>
          </a:p>
          <a:p>
            <a:pPr lvl="2">
              <a:defRPr/>
            </a:pPr>
            <a:r>
              <a:rPr/>
              <a:t>Bag of words</a:t>
            </a:r>
            <a:endParaRPr/>
          </a:p>
          <a:p>
            <a:pPr lvl="3">
              <a:defRPr/>
            </a:pPr>
            <a:r>
              <a:rPr/>
              <a:t>CountVectorizer</a:t>
            </a:r>
            <a:endParaRPr/>
          </a:p>
          <a:p>
            <a:pPr lvl="3">
              <a:defRPr/>
            </a:pPr>
            <a:r>
              <a:rPr/>
              <a:t>TfIdf</a:t>
            </a:r>
            <a:endParaRPr/>
          </a:p>
          <a:p>
            <a:pPr lvl="2">
              <a:defRPr/>
            </a:pPr>
            <a:r>
              <a:rPr/>
              <a:t>Plongements :</a:t>
            </a:r>
            <a:endParaRPr/>
          </a:p>
          <a:p>
            <a:pPr lvl="3">
              <a:defRPr/>
            </a:pPr>
            <a:r>
              <a:rPr/>
              <a:t>Word2Vec</a:t>
            </a:r>
            <a:endParaRPr/>
          </a:p>
          <a:p>
            <a:pPr lvl="3">
              <a:defRPr/>
            </a:pPr>
            <a:r>
              <a:rPr/>
              <a:t>USE : Universal Sentence Encoder</a:t>
            </a:r>
            <a:endParaRPr/>
          </a:p>
          <a:p>
            <a:pPr lvl="3">
              <a:defRPr/>
            </a:pPr>
            <a:r>
              <a:rPr/>
              <a:t>Bert : Bidirectionnal Encoder Representation from Transformers</a:t>
            </a:r>
            <a:endParaRPr/>
          </a:p>
          <a:p>
            <a:pPr lvl="1">
              <a:defRPr/>
            </a:pPr>
            <a:r>
              <a:rPr/>
              <a:t>Des images des produits :</a:t>
            </a:r>
            <a:endParaRPr/>
          </a:p>
          <a:p>
            <a:pPr lvl="2">
              <a:defRPr/>
            </a:pPr>
            <a:r>
              <a:rPr/>
              <a:t>Extraction des features à partir de l’algorithme SIFT</a:t>
            </a:r>
            <a:endParaRPr/>
          </a:p>
          <a:p>
            <a:pPr lvl="2">
              <a:defRPr/>
            </a:pPr>
            <a:r>
              <a:rPr/>
              <a:t>avec le RNN VGG16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185753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1238674"/>
          </a:xfrm>
        </p:spPr>
        <p:txBody>
          <a:bodyPr/>
          <a:lstStyle/>
          <a:p>
            <a:pPr>
              <a:defRPr/>
            </a:pPr>
            <a:r>
              <a:rPr lang="fr-FR" sz="4400" b="0" i="0" u="none" strike="noStrike" cap="none" spc="0">
                <a:solidFill>
                  <a:srgbClr val="7451EB"/>
                </a:solidFill>
                <a:latin typeface="Arial"/>
                <a:ea typeface="Arial"/>
                <a:cs typeface="Arial"/>
              </a:rPr>
              <a:t>Analyse des données textuelles</a:t>
            </a:r>
            <a:endParaRPr sz="4400">
              <a:solidFill>
                <a:srgbClr val="7451EB"/>
              </a:solidFill>
            </a:endParaRPr>
          </a:p>
        </p:txBody>
      </p:sp>
      <p:sp>
        <p:nvSpPr>
          <p:cNvPr id="187926890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F42BA15-2D62-B325-403F-99FE4D1AB707}" type="slidenum">
              <a:rPr lang="fr-FR"/>
              <a:t/>
            </a:fld>
            <a:endParaRPr lang="fr-FR"/>
          </a:p>
        </p:txBody>
      </p:sp>
      <p:sp>
        <p:nvSpPr>
          <p:cNvPr id="31742258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510200"/>
            <a:ext cx="10515600" cy="466676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lvl="0">
              <a:defRPr/>
            </a:pPr>
            <a:r>
              <a:rPr/>
              <a:t>Suppression des stop-words</a:t>
            </a:r>
            <a:endParaRPr/>
          </a:p>
          <a:p>
            <a:pPr lvl="0">
              <a:defRPr/>
            </a:pPr>
            <a:r>
              <a:rPr/>
              <a:t>Suppression des marques dans le texte</a:t>
            </a:r>
            <a:endParaRPr/>
          </a:p>
          <a:p>
            <a:pPr lvl="0">
              <a:defRPr/>
            </a:pPr>
            <a:endParaRPr/>
          </a:p>
        </p:txBody>
      </p:sp>
      <p:grpSp>
        <p:nvGrpSpPr>
          <p:cNvPr id="2125768835" name=""/>
          <p:cNvGrpSpPr/>
          <p:nvPr/>
        </p:nvGrpSpPr>
        <p:grpSpPr bwMode="auto">
          <a:xfrm>
            <a:off x="1507421" y="2446199"/>
            <a:ext cx="7578453" cy="4203720"/>
            <a:chOff x="0" y="0"/>
            <a:chExt cx="7578453" cy="4203720"/>
          </a:xfrm>
        </p:grpSpPr>
        <p:pic>
          <p:nvPicPr>
            <p:cNvPr id="76756472" name="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 flipH="0" flipV="0">
              <a:off x="0" y="0"/>
              <a:ext cx="7578453" cy="3837600"/>
            </a:xfrm>
            <a:prstGeom prst="rect">
              <a:avLst/>
            </a:prstGeom>
          </p:spPr>
        </p:pic>
        <p:sp>
          <p:nvSpPr>
            <p:cNvPr id="1003095608" name=""/>
            <p:cNvSpPr txBox="1"/>
            <p:nvPr/>
          </p:nvSpPr>
          <p:spPr bwMode="auto">
            <a:xfrm flipH="0" flipV="0">
              <a:off x="48978" y="3837600"/>
              <a:ext cx="7459199" cy="36611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algn="ctr">
                <a:defRPr/>
              </a:pPr>
              <a:r>
                <a:rPr/>
                <a:t>Wordcloud à partir de la feature product_name</a:t>
              </a:r>
              <a:endParaRPr/>
            </a:p>
          </p:txBody>
        </p:sp>
      </p:grpSp>
      <p:pic>
        <p:nvPicPr>
          <p:cNvPr id="116523520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1504766" y="2446198"/>
            <a:ext cx="7593599" cy="3848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76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103524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solidFill>
                  <a:srgbClr val="7451EB"/>
                </a:solidFill>
              </a:rPr>
              <a:t>Présentation des données</a:t>
            </a:r>
            <a:endParaRPr>
              <a:solidFill>
                <a:srgbClr val="7451EB"/>
              </a:solidFill>
            </a:endParaRPr>
          </a:p>
        </p:txBody>
      </p:sp>
      <p:sp>
        <p:nvSpPr>
          <p:cNvPr id="12934115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510199"/>
            <a:ext cx="10515600" cy="466676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70000" lnSpcReduction="6000"/>
          </a:bodyPr>
          <a:lstStyle/>
          <a:p>
            <a:pPr>
              <a:defRPr/>
            </a:pPr>
            <a:r>
              <a:rPr/>
              <a:t>Données structurées dans un fichier CSV</a:t>
            </a:r>
            <a:endParaRPr/>
          </a:p>
          <a:p>
            <a:pPr lvl="1">
              <a:defRPr/>
            </a:pPr>
            <a:r>
              <a:rPr lang="fr-FR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1050 produits différents</a:t>
            </a:r>
            <a:endParaRPr lang="fr-FR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fr-FR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Pour chaque produit :</a:t>
            </a:r>
            <a:endParaRPr/>
          </a:p>
          <a:p>
            <a:pPr marL="1085850" marR="1872719" lvl="2" indent="-228600">
              <a:defRPr/>
            </a:pPr>
            <a:r>
              <a:rPr sz="2000"/>
              <a:t>Identifiant unique</a:t>
            </a:r>
            <a:endParaRPr sz="2400"/>
          </a:p>
          <a:p>
            <a:pPr marL="1085850" marR="1872719" lvl="2" indent="-228600">
              <a:defRPr/>
            </a:pPr>
            <a:r>
              <a:rPr lang="fr-FR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Nom du produit</a:t>
            </a:r>
            <a:endParaRPr lang="fr-FR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1085850" marR="1872717" lvl="2" indent="-228600">
              <a:defRPr/>
            </a:pPr>
            <a:r>
              <a:rPr lang="fr-FR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Catégorie du produit</a:t>
            </a:r>
            <a:endParaRPr lang="fr-FR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1085850" marR="1872716" lvl="2" indent="-228600">
              <a:defRPr/>
            </a:pPr>
            <a:r>
              <a:rPr lang="fr-FR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Description du produit</a:t>
            </a:r>
            <a:endParaRPr lang="fr-FR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1085850" marR="1872716" lvl="2" indent="-228600">
              <a:defRPr/>
            </a:pPr>
            <a:r>
              <a:rPr lang="fr-FR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Marque du produit</a:t>
            </a:r>
            <a:endParaRPr lang="fr-FR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1085850" marR="1872716" lvl="2" indent="-228600">
              <a:defRPr/>
            </a:pPr>
            <a:r>
              <a:rPr lang="fr-FR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Nom de la photo du produit</a:t>
            </a:r>
            <a:endParaRPr lang="fr-FR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1085850" marR="1872715" lvl="2" indent="-228600">
              <a:defRPr/>
            </a:pPr>
            <a:r>
              <a:rPr lang="fr-FR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...</a:t>
            </a:r>
            <a:endParaRPr lang="fr-FR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685800" marR="1872717" lvl="1" indent="-228600">
              <a:defRPr/>
            </a:pPr>
            <a:endParaRPr sz="2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85800" marR="1872717" lvl="1" indent="-228600">
              <a:defRPr/>
            </a:pPr>
            <a:endParaRPr sz="2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lvl="0">
              <a:defRPr/>
            </a:pPr>
            <a:r>
              <a:rPr/>
              <a:t>Un dossier contenant 1 image par produit au format jpeg</a:t>
            </a:r>
            <a:endParaRPr/>
          </a:p>
          <a:p>
            <a:pPr lvl="0">
              <a:defRPr/>
            </a:pPr>
            <a:endParaRPr/>
          </a:p>
          <a:p>
            <a:pPr lvl="0">
              <a:defRPr/>
            </a:pPr>
            <a:r>
              <a:rPr/>
              <a:t>Données aspirées depuis le site d’origine (feature crawl_timestamp)</a:t>
            </a:r>
            <a:endParaRPr/>
          </a:p>
        </p:txBody>
      </p:sp>
      <p:sp>
        <p:nvSpPr>
          <p:cNvPr id="130090939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482B861-1ABC-BEBF-6CFB-7A001F03706F}" type="slidenum">
              <a:rPr lang="fr-FR"/>
              <a:t/>
            </a:fld>
            <a:endParaRPr lang="fr-FR"/>
          </a:p>
        </p:txBody>
      </p:sp>
      <p:pic>
        <p:nvPicPr>
          <p:cNvPr id="171065582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5861999" y="1978200"/>
            <a:ext cx="2702084" cy="1357200"/>
          </a:xfrm>
          <a:prstGeom prst="rect">
            <a:avLst/>
          </a:prstGeom>
        </p:spPr>
      </p:pic>
      <p:pic>
        <p:nvPicPr>
          <p:cNvPr id="1688993557" name=""/>
          <p:cNvPicPr>
            <a:picLocks noChangeAspect="1"/>
          </p:cNvPicPr>
          <p:nvPr/>
        </p:nvPicPr>
        <p:blipFill>
          <a:blip r:embed="rId3"/>
          <a:srcRect l="0" t="0" r="0" b="1718"/>
          <a:stretch/>
        </p:blipFill>
        <p:spPr bwMode="auto">
          <a:xfrm flipH="0" flipV="0">
            <a:off x="9325199" y="667799"/>
            <a:ext cx="1769127" cy="2954862"/>
          </a:xfrm>
          <a:prstGeom prst="rect">
            <a:avLst/>
          </a:prstGeom>
        </p:spPr>
      </p:pic>
      <p:pic>
        <p:nvPicPr>
          <p:cNvPr id="922266479" name=""/>
          <p:cNvPicPr>
            <a:picLocks noChangeAspect="1"/>
          </p:cNvPicPr>
          <p:nvPr/>
        </p:nvPicPr>
        <p:blipFill>
          <a:blip r:embed="rId4"/>
          <a:srcRect l="0" t="3268" r="0" b="0"/>
          <a:stretch/>
        </p:blipFill>
        <p:spPr bwMode="auto">
          <a:xfrm flipH="0" flipV="0">
            <a:off x="6189599" y="3335400"/>
            <a:ext cx="2503273" cy="1385136"/>
          </a:xfrm>
          <a:prstGeom prst="rect">
            <a:avLst/>
          </a:prstGeom>
        </p:spPr>
      </p:pic>
      <p:pic>
        <p:nvPicPr>
          <p:cNvPr id="27781437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950799" y="3709800"/>
            <a:ext cx="2306800" cy="15094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2552636" name=""/>
          <p:cNvSpPr/>
          <p:nvPr/>
        </p:nvSpPr>
        <p:spPr bwMode="auto">
          <a:xfrm flipH="0" flipV="0">
            <a:off x="1228799" y="2165400"/>
            <a:ext cx="1076400" cy="8424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 algn="ctr">
            <a:solidFill>
              <a:srgbClr val="92D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sz="1200">
                <a:solidFill>
                  <a:schemeClr val="tx1"/>
                </a:solidFill>
              </a:rPr>
              <a:t>Pré-traitement</a:t>
            </a:r>
            <a:endParaRPr sz="1400">
              <a:solidFill>
                <a:schemeClr val="tx1"/>
              </a:solidFill>
            </a:endParaRPr>
          </a:p>
        </p:txBody>
      </p:sp>
      <p:sp>
        <p:nvSpPr>
          <p:cNvPr id="162306934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4400" b="0" i="0" u="none" strike="noStrike" cap="none" spc="0">
                <a:solidFill>
                  <a:srgbClr val="7451EB"/>
                </a:solidFill>
                <a:latin typeface="Arial"/>
                <a:cs typeface="Arial"/>
              </a:rPr>
              <a:t>Méthodologie utilisée pour l’étude de faisabilité</a:t>
            </a:r>
            <a:endParaRPr/>
          </a:p>
        </p:txBody>
      </p:sp>
      <p:sp>
        <p:nvSpPr>
          <p:cNvPr id="44774480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D9C8C34-2827-AA96-4BC1-4408C306BA04}" type="slidenum">
              <a:rPr lang="fr-FR"/>
              <a:t/>
            </a:fld>
            <a:endParaRPr lang="fr-FR"/>
          </a:p>
        </p:txBody>
      </p:sp>
      <p:sp>
        <p:nvSpPr>
          <p:cNvPr id="1681566306" name=""/>
          <p:cNvSpPr/>
          <p:nvPr/>
        </p:nvSpPr>
        <p:spPr bwMode="auto">
          <a:xfrm flipH="0" flipV="0">
            <a:off x="152399" y="1791000"/>
            <a:ext cx="1123200" cy="18720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>
              <a:defRPr/>
            </a:pPr>
            <a:r>
              <a:rPr sz="1600"/>
              <a:t>Données de départ, 7 catégories</a:t>
            </a:r>
            <a:endParaRPr sz="1600"/>
          </a:p>
        </p:txBody>
      </p:sp>
      <p:pic>
        <p:nvPicPr>
          <p:cNvPr id="55330195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4457700" y="1664919"/>
            <a:ext cx="2269870" cy="1857680"/>
          </a:xfrm>
          <a:prstGeom prst="rect">
            <a:avLst/>
          </a:prstGeom>
        </p:spPr>
      </p:pic>
      <p:grpSp>
        <p:nvGrpSpPr>
          <p:cNvPr id="182614791" name=""/>
          <p:cNvGrpSpPr/>
          <p:nvPr/>
        </p:nvGrpSpPr>
        <p:grpSpPr bwMode="auto">
          <a:xfrm>
            <a:off x="6516899" y="2149159"/>
            <a:ext cx="2246400" cy="889199"/>
            <a:chOff x="0" y="0"/>
            <a:chExt cx="2246400" cy="889199"/>
          </a:xfrm>
        </p:grpSpPr>
        <p:sp>
          <p:nvSpPr>
            <p:cNvPr id="1860729727" name=""/>
            <p:cNvSpPr/>
            <p:nvPr/>
          </p:nvSpPr>
          <p:spPr bwMode="auto">
            <a:xfrm flipH="0" flipV="0">
              <a:off x="0" y="140399"/>
              <a:ext cx="748799" cy="608399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12700" cap="flat" cmpd="sng" algn="ctr">
              <a:solidFill>
                <a:srgbClr val="92D05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sz="1400">
                  <a:solidFill>
                    <a:schemeClr val="tx1"/>
                  </a:solidFill>
                </a:rPr>
                <a:t>PCA</a:t>
              </a:r>
              <a:endParaRPr sz="1400">
                <a:solidFill>
                  <a:schemeClr val="tx1"/>
                </a:solidFill>
              </a:endParaRPr>
            </a:p>
          </p:txBody>
        </p:sp>
        <p:sp>
          <p:nvSpPr>
            <p:cNvPr id="1738666048" name=""/>
            <p:cNvSpPr/>
            <p:nvPr/>
          </p:nvSpPr>
          <p:spPr bwMode="auto">
            <a:xfrm rot="0" flipH="0" flipV="0">
              <a:off x="748800" y="0"/>
              <a:ext cx="1497599" cy="88919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45720" rIns="0" bIns="45720" numCol="1" spcCol="0" rtlCol="0" fromWordArt="0" anchor="ctr" anchorCtr="0" forceAA="0" upright="0" compatLnSpc="0"/>
            <a:p>
              <a:pPr algn="ctr">
                <a:defRPr/>
              </a:pPr>
              <a:r>
                <a:rPr sz="1400"/>
                <a:t>Dimensions réduites</a:t>
              </a:r>
              <a:endParaRPr sz="1400"/>
            </a:p>
          </p:txBody>
        </p:sp>
      </p:grpSp>
      <p:sp>
        <p:nvSpPr>
          <p:cNvPr id="666635358" name=""/>
          <p:cNvSpPr/>
          <p:nvPr/>
        </p:nvSpPr>
        <p:spPr bwMode="auto">
          <a:xfrm flipH="0" flipV="0">
            <a:off x="8669700" y="2305799"/>
            <a:ext cx="842400" cy="608399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 algn="ctr">
            <a:solidFill>
              <a:srgbClr val="92D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sz="1400">
                <a:solidFill>
                  <a:schemeClr val="tx1"/>
                </a:solidFill>
              </a:rPr>
              <a:t> tSNE</a:t>
            </a:r>
            <a:endParaRPr sz="1400">
              <a:solidFill>
                <a:schemeClr val="tx1"/>
              </a:solidFill>
            </a:endParaRPr>
          </a:p>
        </p:txBody>
      </p:sp>
      <p:sp>
        <p:nvSpPr>
          <p:cNvPr id="2020763257" name=""/>
          <p:cNvSpPr/>
          <p:nvPr/>
        </p:nvSpPr>
        <p:spPr bwMode="auto">
          <a:xfrm flipH="0" flipV="0">
            <a:off x="10260900" y="3194999"/>
            <a:ext cx="982800" cy="1404000"/>
          </a:xfrm>
          <a:prstGeom prst="downArrow">
            <a:avLst>
              <a:gd name="adj1" fmla="val 50000"/>
              <a:gd name="adj2" fmla="val 50000"/>
            </a:avLst>
          </a:prstGeom>
          <a:noFill/>
          <a:ln w="12700" cap="flat" cmpd="sng" algn="ctr">
            <a:solidFill>
              <a:srgbClr val="92D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7364719" name=""/>
          <p:cNvSpPr/>
          <p:nvPr/>
        </p:nvSpPr>
        <p:spPr bwMode="auto">
          <a:xfrm rot="0" flipH="0" flipV="0">
            <a:off x="9512100" y="1978199"/>
            <a:ext cx="2433599" cy="126359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45720" rIns="0" bIns="45720" numCol="1" spcCol="0" rtlCol="0" fromWordArt="0" anchor="ctr" anchorCtr="0" forceAA="0" upright="0" compatLnSpc="0"/>
          <a:p>
            <a:pPr algn="ctr">
              <a:defRPr/>
            </a:pPr>
            <a:r>
              <a:rPr sz="1400"/>
              <a:t>Représentation visible à l’œil + rapprochement entre clusters</a:t>
            </a:r>
            <a:endParaRPr sz="1400"/>
          </a:p>
        </p:txBody>
      </p:sp>
      <p:sp>
        <p:nvSpPr>
          <p:cNvPr id="562964612" name=""/>
          <p:cNvSpPr txBox="1"/>
          <p:nvPr/>
        </p:nvSpPr>
        <p:spPr bwMode="auto">
          <a:xfrm rot="16199969" flipH="0" flipV="0">
            <a:off x="10254240" y="3588204"/>
            <a:ext cx="983519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600"/>
              <a:t>KMeans </a:t>
            </a:r>
            <a:endParaRPr sz="1600"/>
          </a:p>
        </p:txBody>
      </p:sp>
      <p:sp>
        <p:nvSpPr>
          <p:cNvPr id="857009109" name=""/>
          <p:cNvSpPr/>
          <p:nvPr/>
        </p:nvSpPr>
        <p:spPr bwMode="auto">
          <a:xfrm flipH="0" flipV="0">
            <a:off x="9920700" y="4599000"/>
            <a:ext cx="1650599" cy="655199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>
              <a:defRPr/>
            </a:pPr>
            <a:r>
              <a:rPr/>
              <a:t>7 clusters</a:t>
            </a:r>
            <a:endParaRPr/>
          </a:p>
        </p:txBody>
      </p:sp>
      <p:sp>
        <p:nvSpPr>
          <p:cNvPr id="1999406795" name=""/>
          <p:cNvSpPr/>
          <p:nvPr/>
        </p:nvSpPr>
        <p:spPr bwMode="auto">
          <a:xfrm rot="0" flipH="0" flipV="0">
            <a:off x="3521999" y="4271399"/>
            <a:ext cx="2386799" cy="1310400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45720" rIns="0" bIns="45720" numCol="1" spcCol="0" rtlCol="0" fromWordArt="0" anchor="ctr" anchorCtr="0" forceAA="0" upright="0" compatLnSpc="0"/>
          <a:p>
            <a:pPr algn="ctr">
              <a:defRPr/>
            </a:pPr>
            <a:r>
              <a:rPr sz="1100" u="sng">
                <a:solidFill>
                  <a:schemeClr val="tx1"/>
                </a:solidFill>
              </a:rPr>
              <a:t>Comparaison </a:t>
            </a:r>
            <a:r>
              <a:rPr sz="1100">
                <a:solidFill>
                  <a:schemeClr val="tx1"/>
                </a:solidFill>
              </a:rPr>
              <a:t>: ARI, matrice de confusion, métriques</a:t>
            </a:r>
            <a:r>
              <a:rPr sz="1100">
                <a:solidFill>
                  <a:schemeClr val="tx1"/>
                </a:solidFill>
              </a:rPr>
              <a:t> de classification</a:t>
            </a:r>
            <a:endParaRPr sz="1100">
              <a:solidFill>
                <a:schemeClr val="tx1"/>
              </a:solidFill>
            </a:endParaRPr>
          </a:p>
        </p:txBody>
      </p:sp>
      <p:cxnSp>
        <p:nvCxnSpPr>
          <p:cNvPr id="0" name=""/>
          <p:cNvCxnSpPr>
            <a:cxnSpLocks/>
            <a:stCxn id="857009109" idx="2"/>
          </p:cNvCxnSpPr>
          <p:nvPr/>
        </p:nvCxnSpPr>
        <p:spPr bwMode="auto">
          <a:xfrm rot="10799989" flipH="0" flipV="1">
            <a:off x="5907600" y="4926600"/>
            <a:ext cx="4013099" cy="0"/>
          </a:xfrm>
          <a:prstGeom prst="line">
            <a:avLst/>
          </a:prstGeom>
          <a:ln w="1904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triangle" w="lg" len="lg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681566306" idx="3"/>
            <a:endCxn id="1999406795" idx="1"/>
          </p:cNvCxnSpPr>
          <p:nvPr/>
        </p:nvCxnSpPr>
        <p:spPr bwMode="auto">
          <a:xfrm rot="5399976" flipH="0" flipV="1">
            <a:off x="1486199" y="2890799"/>
            <a:ext cx="1263599" cy="2808000"/>
          </a:xfrm>
          <a:prstGeom prst="bentConnector2">
            <a:avLst/>
          </a:prstGeom>
          <a:ln w="1904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triangle" w="lg" len="lg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8430746" name=""/>
          <p:cNvSpPr txBox="1"/>
          <p:nvPr/>
        </p:nvSpPr>
        <p:spPr bwMode="auto">
          <a:xfrm flipH="0" flipV="0">
            <a:off x="4024524" y="5990229"/>
            <a:ext cx="138175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Conclusion</a:t>
            </a:r>
            <a:endParaRPr/>
          </a:p>
        </p:txBody>
      </p:sp>
      <p:cxnSp>
        <p:nvCxnSpPr>
          <p:cNvPr id="0" name=""/>
          <p:cNvCxnSpPr>
            <a:cxnSpLocks/>
            <a:stCxn id="1999406795" idx="2"/>
            <a:endCxn id="978430746" idx="0"/>
          </p:cNvCxnSpPr>
          <p:nvPr/>
        </p:nvCxnSpPr>
        <p:spPr bwMode="auto">
          <a:xfrm rot="5399976" flipH="0" flipV="0">
            <a:off x="4510800" y="5785199"/>
            <a:ext cx="408429" cy="0"/>
          </a:xfrm>
          <a:prstGeom prst="line">
            <a:avLst/>
          </a:prstGeom>
          <a:ln w="19049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tailEnd type="triangle" w="lg" len="lg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273155" name=""/>
          <p:cNvSpPr/>
          <p:nvPr/>
        </p:nvSpPr>
        <p:spPr bwMode="auto">
          <a:xfrm flipH="0" flipV="0">
            <a:off x="3521999" y="2289559"/>
            <a:ext cx="1216799" cy="6084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 algn="ctr">
            <a:solidFill>
              <a:srgbClr val="92D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sz="1200">
                <a:solidFill>
                  <a:schemeClr val="tx1"/>
                </a:solidFill>
              </a:rPr>
              <a:t>Vectorisation</a:t>
            </a:r>
            <a:endParaRPr sz="1400">
              <a:solidFill>
                <a:schemeClr val="tx1"/>
              </a:solidFill>
            </a:endParaRPr>
          </a:p>
        </p:txBody>
      </p:sp>
      <p:sp>
        <p:nvSpPr>
          <p:cNvPr id="1652461378" name=""/>
          <p:cNvSpPr/>
          <p:nvPr/>
        </p:nvSpPr>
        <p:spPr bwMode="auto">
          <a:xfrm flipH="0" flipV="0">
            <a:off x="2305199" y="2071800"/>
            <a:ext cx="1276198" cy="1029599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>
              <a:defRPr/>
            </a:pPr>
            <a:r>
              <a:rPr sz="1400"/>
              <a:t>Données pré-traitées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666136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49DDE29-F8A1-A230-84EE-5A66BE6D773C}" type="slidenum">
              <a:rPr lang="fr-FR"/>
              <a:t/>
            </a:fld>
            <a:endParaRPr lang="fr-FR"/>
          </a:p>
        </p:txBody>
      </p:sp>
      <p:sp>
        <p:nvSpPr>
          <p:cNvPr id="60520110" name="Title 1"/>
          <p:cNvSpPr>
            <a:spLocks noGrp="1"/>
          </p:cNvSpPr>
          <p:nvPr/>
        </p:nvSpPr>
        <p:spPr bwMode="auto">
          <a:xfrm>
            <a:off x="990599" y="2867400"/>
            <a:ext cx="10515600" cy="1325562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55000" lnSpcReduction="9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fr-FR" sz="7200" b="0" i="0" u="none" strike="noStrike" cap="none" spc="0">
                <a:solidFill>
                  <a:srgbClr val="7451EB"/>
                </a:solidFill>
                <a:latin typeface="Arial"/>
                <a:ea typeface="Arial"/>
                <a:cs typeface="Arial"/>
              </a:rPr>
              <a:t>Etude de faisabilité de classification des données textuelles</a:t>
            </a:r>
            <a:endParaRPr sz="7200">
              <a:solidFill>
                <a:srgbClr val="7451EB"/>
              </a:solidFill>
            </a:endParaRPr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037355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4400" b="0" i="0" u="none" strike="noStrike" cap="none" spc="0">
                <a:solidFill>
                  <a:srgbClr val="7451EB"/>
                </a:solidFill>
                <a:latin typeface="Arial"/>
                <a:ea typeface="Arial"/>
                <a:cs typeface="Arial"/>
              </a:rPr>
              <a:t>Vectorisation de textes : bag of words</a:t>
            </a:r>
            <a:endParaRPr sz="4400">
              <a:solidFill>
                <a:srgbClr val="7451EB"/>
              </a:solidFill>
            </a:endParaRPr>
          </a:p>
          <a:p>
            <a:pPr>
              <a:defRPr/>
            </a:pPr>
            <a:endParaRPr/>
          </a:p>
        </p:txBody>
      </p:sp>
      <p:sp>
        <p:nvSpPr>
          <p:cNvPr id="144380650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011F0EC-4AA3-F575-44C5-E7BDCFC6109B}" type="slidenum">
              <a:rPr lang="fr-FR"/>
              <a:t/>
            </a:fld>
            <a:endParaRPr lang="fr-FR"/>
          </a:p>
        </p:txBody>
      </p:sp>
      <p:sp>
        <p:nvSpPr>
          <p:cNvPr id="124012796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229400"/>
            <a:ext cx="10515600" cy="494756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lvl="0">
              <a:defRPr/>
            </a:pPr>
            <a:r>
              <a:rPr sz="2600"/>
              <a:t>Suppression de la marque du produit dans le texte</a:t>
            </a:r>
            <a:endParaRPr sz="2600"/>
          </a:p>
          <a:p>
            <a:pPr lvl="0">
              <a:defRPr/>
            </a:pPr>
            <a:r>
              <a:rPr sz="2600"/>
              <a:t>Suppression des stop-words</a:t>
            </a:r>
            <a:endParaRPr sz="2600"/>
          </a:p>
          <a:p>
            <a:pPr lvl="0">
              <a:defRPr/>
            </a:pPr>
            <a:r>
              <a:rPr sz="2600"/>
              <a:t>Lemmatisation : entrée du dictionnaire pour le mot, ex : is</a:t>
            </a:r>
            <a:r>
              <a:rPr sz="2600">
                <a:latin typeface="Cambria Math"/>
                <a:ea typeface="Cambria Math"/>
                <a:cs typeface="Cambria Math"/>
              </a:rPr>
              <a:t>⇾</a:t>
            </a:r>
            <a:r>
              <a:rPr sz="2600"/>
              <a:t>be, made</a:t>
            </a:r>
            <a:r>
              <a:rPr lang="fr-FR" sz="2600" b="0" i="0" u="none" strike="noStrike" cap="none" spc="0">
                <a:solidFill>
                  <a:schemeClr val="tx1"/>
                </a:solidFill>
                <a:latin typeface="Cambria Math"/>
                <a:ea typeface="Cambria Math"/>
                <a:cs typeface="Cambria Math"/>
              </a:rPr>
              <a:t>⇾</a:t>
            </a:r>
            <a:r>
              <a:rPr sz="2600"/>
              <a:t>make</a:t>
            </a:r>
            <a:endParaRPr sz="2600"/>
          </a:p>
          <a:p>
            <a:pPr lvl="0">
              <a:defRPr/>
            </a:pPr>
            <a:r>
              <a:rPr sz="2600"/>
              <a:t>Stemming : racine du mot, ex : baby</a:t>
            </a:r>
            <a:r>
              <a:rPr lang="fr-FR" sz="2600" b="0" i="0" u="none" strike="noStrike" cap="none" spc="0">
                <a:solidFill>
                  <a:schemeClr val="tx1"/>
                </a:solidFill>
                <a:latin typeface="Cambria Math"/>
                <a:ea typeface="Cambria Math"/>
                <a:cs typeface="Cambria Math"/>
              </a:rPr>
              <a:t>⇾</a:t>
            </a:r>
            <a:r>
              <a:rPr sz="2600"/>
              <a:t>babi, adaptor</a:t>
            </a:r>
            <a:r>
              <a:rPr lang="fr-FR" sz="2600" b="0" i="0" u="none" strike="noStrike" cap="none" spc="0">
                <a:solidFill>
                  <a:schemeClr val="tx1"/>
                </a:solidFill>
                <a:latin typeface="Cambria Math"/>
                <a:ea typeface="Cambria Math"/>
                <a:cs typeface="Cambria Math"/>
              </a:rPr>
              <a:t>⇾</a:t>
            </a:r>
            <a:r>
              <a:rPr sz="2600"/>
              <a:t>adapt</a:t>
            </a:r>
            <a:endParaRPr sz="2600"/>
          </a:p>
          <a:p>
            <a:pPr lvl="0">
              <a:defRPr/>
            </a:pPr>
            <a:r>
              <a:rPr lang="fr-FR" sz="26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Création d’une feature par mot retenu</a:t>
            </a:r>
            <a:endParaRPr sz="2600"/>
          </a:p>
          <a:p>
            <a:pPr lvl="1">
              <a:defRPr/>
            </a:pPr>
            <a:r>
              <a:rPr lang="fr-FR" sz="2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CountVectorizer : comptage du nombre d’occurence de chaque mot dans le document</a:t>
            </a:r>
            <a:endParaRPr sz="2600"/>
          </a:p>
          <a:p>
            <a:pPr lvl="1">
              <a:defRPr/>
            </a:pPr>
            <a:r>
              <a:rPr lang="fr-FR" sz="2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Tf-Idf : rapport du nombre d’occurrences du mot de la feature dans le document par le nombre d’occurrences de la feature dans le corpus</a:t>
            </a:r>
            <a:endParaRPr sz="2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675901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246600"/>
            <a:ext cx="10515600" cy="1051474"/>
          </a:xfrm>
        </p:spPr>
        <p:txBody>
          <a:bodyPr/>
          <a:lstStyle/>
          <a:p>
            <a:pPr>
              <a:defRPr/>
            </a:pPr>
            <a:r>
              <a:rPr lang="fr-FR" sz="4400" b="0" i="0" u="none" strike="noStrike" cap="none" spc="0">
                <a:solidFill>
                  <a:srgbClr val="7451EB"/>
                </a:solidFill>
                <a:latin typeface="Arial"/>
                <a:ea typeface="Arial"/>
                <a:cs typeface="Arial"/>
              </a:rPr>
              <a:t>Vectorisation de textes : plongement</a:t>
            </a:r>
            <a:endParaRPr sz="4400">
              <a:solidFill>
                <a:srgbClr val="7451EB"/>
              </a:solidFill>
            </a:endParaRPr>
          </a:p>
        </p:txBody>
      </p:sp>
      <p:sp>
        <p:nvSpPr>
          <p:cNvPr id="140258025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78E413-FB22-3EFC-52A7-640522BAAFA0}" type="slidenum">
              <a:rPr lang="fr-FR"/>
              <a:t/>
            </a:fld>
            <a:endParaRPr lang="fr-FR"/>
          </a:p>
        </p:txBody>
      </p:sp>
      <p:sp>
        <p:nvSpPr>
          <p:cNvPr id="194599617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838198" y="1229400"/>
            <a:ext cx="10515600" cy="494756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lvl="0">
              <a:defRPr/>
            </a:pPr>
            <a:r>
              <a:rPr lang="fr-FR" sz="3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Suppression de la marque du produit dans le texte</a:t>
            </a:r>
            <a:endParaRPr sz="2600"/>
          </a:p>
          <a:p>
            <a:pPr lvl="0">
              <a:defRPr/>
            </a:pPr>
            <a:r>
              <a:rPr lang="fr-FR" sz="3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Utilisation de la fonction de pré-traitement associée à l’algorithme utilisé</a:t>
            </a:r>
            <a:endParaRPr sz="2600"/>
          </a:p>
          <a:p>
            <a:pPr lvl="0">
              <a:defRPr/>
            </a:pPr>
            <a:r>
              <a:rPr sz="3000"/>
              <a:t>Word2Vec : addition </a:t>
            </a:r>
            <a:r>
              <a:rPr lang="fr-FR" sz="30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normalisée</a:t>
            </a:r>
            <a:r>
              <a:rPr sz="3000"/>
              <a:t> des vecteurs de chaque mot</a:t>
            </a:r>
            <a:endParaRPr sz="2200"/>
          </a:p>
          <a:p>
            <a:pPr lvl="0">
              <a:defRPr/>
            </a:pPr>
            <a:r>
              <a:rPr sz="3000"/>
              <a:t>USE et Bert : chaque document est retourné en document</a:t>
            </a:r>
            <a:endParaRPr sz="2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799917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3"/>
            <a:ext cx="10515600" cy="105147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4400">
                <a:solidFill>
                  <a:srgbClr val="7451EB"/>
                </a:solidFill>
              </a:rPr>
              <a:t>Résultats de l’étude : comparaison des différents tests</a:t>
            </a:r>
            <a:endParaRPr sz="4400">
              <a:solidFill>
                <a:srgbClr val="7451EB"/>
              </a:solidFill>
            </a:endParaRPr>
          </a:p>
        </p:txBody>
      </p:sp>
      <p:sp>
        <p:nvSpPr>
          <p:cNvPr id="141535174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77A609F-56EA-8958-F302-4710359A3BF0}" type="slidenum">
              <a:rPr lang="fr-FR"/>
              <a:t/>
            </a:fld>
            <a:endParaRPr lang="fr-FR"/>
          </a:p>
        </p:txBody>
      </p:sp>
      <p:pic>
        <p:nvPicPr>
          <p:cNvPr id="127521559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913598" y="2259000"/>
            <a:ext cx="5638799" cy="242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ONLYOFFICE/7.3.3.50</Application>
  <DocSecurity>0</DocSecurity>
  <PresentationFormat>Widescreen</PresentationFormat>
  <Paragraphs>0</Paragraphs>
  <Slides>31</Slides>
  <Notes>31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38</cp:revision>
  <dcterms:created xsi:type="dcterms:W3CDTF">2012-12-03T06:56:55Z</dcterms:created>
  <dcterms:modified xsi:type="dcterms:W3CDTF">2023-06-06T13:00:52Z</dcterms:modified>
  <cp:category/>
  <cp:contentStatus/>
  <cp:version/>
</cp:coreProperties>
</file>